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5"/>
  </p:notesMasterIdLst>
  <p:sldIdLst>
    <p:sldId id="256" r:id="rId2"/>
    <p:sldId id="430" r:id="rId3"/>
    <p:sldId id="431" r:id="rId4"/>
    <p:sldId id="290" r:id="rId5"/>
    <p:sldId id="306" r:id="rId6"/>
    <p:sldId id="322" r:id="rId7"/>
    <p:sldId id="328" r:id="rId8"/>
    <p:sldId id="426" r:id="rId9"/>
    <p:sldId id="428" r:id="rId10"/>
    <p:sldId id="429" r:id="rId11"/>
    <p:sldId id="427" r:id="rId12"/>
    <p:sldId id="398" r:id="rId13"/>
    <p:sldId id="406" r:id="rId14"/>
    <p:sldId id="399" r:id="rId15"/>
    <p:sldId id="400" r:id="rId16"/>
    <p:sldId id="402" r:id="rId17"/>
    <p:sldId id="403" r:id="rId18"/>
    <p:sldId id="414" r:id="rId19"/>
    <p:sldId id="418" r:id="rId20"/>
    <p:sldId id="419" r:id="rId21"/>
    <p:sldId id="415" r:id="rId22"/>
    <p:sldId id="413" r:id="rId23"/>
    <p:sldId id="404" r:id="rId24"/>
    <p:sldId id="405" r:id="rId25"/>
    <p:sldId id="408" r:id="rId26"/>
    <p:sldId id="409" r:id="rId27"/>
    <p:sldId id="410" r:id="rId28"/>
    <p:sldId id="411" r:id="rId29"/>
    <p:sldId id="420" r:id="rId30"/>
    <p:sldId id="422" r:id="rId31"/>
    <p:sldId id="423" r:id="rId32"/>
    <p:sldId id="412" r:id="rId33"/>
    <p:sldId id="425" r:id="rId34"/>
    <p:sldId id="401" r:id="rId35"/>
    <p:sldId id="440" r:id="rId36"/>
    <p:sldId id="433" r:id="rId37"/>
    <p:sldId id="434" r:id="rId38"/>
    <p:sldId id="435" r:id="rId39"/>
    <p:sldId id="436" r:id="rId40"/>
    <p:sldId id="438" r:id="rId41"/>
    <p:sldId id="439" r:id="rId42"/>
    <p:sldId id="441" r:id="rId43"/>
    <p:sldId id="396"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Fira Sans Extra Condensed" panose="020B0503050000020004" pitchFamily="34" charset="0"/>
      <p:regular r:id="rId50"/>
      <p:bold r:id="rId51"/>
      <p:italic r:id="rId52"/>
      <p:boldItalic r:id="rId53"/>
    </p:embeddedFont>
    <p:embeddedFont>
      <p:font typeface="Fira Sans Extra Condensed SemiBold" panose="020B0604020202020204" charset="0"/>
      <p:regular r:id="rId54"/>
      <p:bold r:id="rId55"/>
      <p:italic r:id="rId56"/>
      <p:boldItalic r:id="rId57"/>
    </p:embeddedFont>
    <p:embeddedFont>
      <p:font typeface="IBM Plex Sans" panose="020B0503050203000203" pitchFamily="34" charset="0"/>
      <p:regular r:id="rId58"/>
      <p:bold r:id="rId59"/>
      <p:italic r:id="rId60"/>
      <p:boldItalic r:id="rId61"/>
    </p:embeddedFont>
    <p:embeddedFont>
      <p:font typeface="Roboto" panose="02000000000000000000" pitchFamily="2" charset="0"/>
      <p:regular r:id="rId62"/>
      <p:bold r:id="rId63"/>
      <p:italic r:id="rId64"/>
      <p:boldItalic r:id="rId65"/>
    </p:embeddedFont>
    <p:embeddedFont>
      <p:font typeface="tahoma" panose="020B0604030504040204" pitchFamily="34" charset="0"/>
      <p:regular r:id="rId66"/>
      <p:bold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60"/>
  </p:normalViewPr>
  <p:slideViewPr>
    <p:cSldViewPr snapToGrid="0">
      <p:cViewPr varScale="1">
        <p:scale>
          <a:sx n="102" d="100"/>
          <a:sy n="102" d="100"/>
        </p:scale>
        <p:origin x="82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d206afaa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d206afaa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671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8486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386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71ff743c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71ff743c4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http://image-src.bcg.com/Images/The_Digital_Imperative_Mar_2015_tcm9-80124.pdf</a:t>
            </a:r>
            <a:endParaRPr dirty="0"/>
          </a:p>
        </p:txBody>
      </p:sp>
      <p:sp>
        <p:nvSpPr>
          <p:cNvPr id="103" name="Google Shape;103;g471ff743c4_0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extLst>
      <p:ext uri="{BB962C8B-B14F-4D97-AF65-F5344CB8AC3E}">
        <p14:creationId xmlns:p14="http://schemas.microsoft.com/office/powerpoint/2010/main" val="263315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71ff743c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71ff743c4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http://image-src.bcg.com/Images/The_Digital_Imperative_Mar_2015_tcm9-80124.pdf</a:t>
            </a:r>
            <a:endParaRPr dirty="0"/>
          </a:p>
        </p:txBody>
      </p:sp>
      <p:sp>
        <p:nvSpPr>
          <p:cNvPr id="103" name="Google Shape;103;g471ff743c4_0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775673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9c73459845_0_5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9c73459845_0_5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87356" y="1629550"/>
            <a:ext cx="3422400" cy="1524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87356" y="3147050"/>
            <a:ext cx="3607200" cy="366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latin typeface="Roboto"/>
                <a:ea typeface="Roboto"/>
                <a:cs typeface="Roboto"/>
                <a:sym typeface="Robot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B884D-3CB2-4E1B-85ED-B55D845A20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217F90-7619-4AB3-84F5-4B8C79BE43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E25164-FAE4-48AD-88BD-4665A71E3E57}"/>
              </a:ext>
            </a:extLst>
          </p:cNvPr>
          <p:cNvSpPr>
            <a:spLocks noGrp="1"/>
          </p:cNvSpPr>
          <p:nvPr>
            <p:ph type="dt" sz="half" idx="10"/>
          </p:nvPr>
        </p:nvSpPr>
        <p:spPr/>
        <p:txBody>
          <a:bodyPr/>
          <a:lstStyle/>
          <a:p>
            <a:fld id="{FF7C4027-F07F-4317-890D-29D0B2805EF5}" type="datetimeFigureOut">
              <a:rPr lang="en-US" smtClean="0"/>
              <a:t>9/10/2023</a:t>
            </a:fld>
            <a:endParaRPr lang="en-US"/>
          </a:p>
        </p:txBody>
      </p:sp>
      <p:sp>
        <p:nvSpPr>
          <p:cNvPr id="5" name="Footer Placeholder 4">
            <a:extLst>
              <a:ext uri="{FF2B5EF4-FFF2-40B4-BE49-F238E27FC236}">
                <a16:creationId xmlns:a16="http://schemas.microsoft.com/office/drawing/2014/main" id="{30E78372-1916-4181-9EBB-9BC2A1EBF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71E95-D18C-4AE1-B9C0-E711CAA0D2F1}"/>
              </a:ext>
            </a:extLst>
          </p:cNvPr>
          <p:cNvSpPr>
            <a:spLocks noGrp="1"/>
          </p:cNvSpPr>
          <p:nvPr>
            <p:ph type="sldNum" sz="quarter" idx="12"/>
          </p:nvPr>
        </p:nvSpPr>
        <p:spPr/>
        <p:txBody>
          <a:bodyPr/>
          <a:lstStyle/>
          <a:p>
            <a:fld id="{9A7312D1-B8A8-4E9D-9073-89771E61E354}" type="slidenum">
              <a:rPr lang="en-US" smtClean="0"/>
              <a:t>‹#›</a:t>
            </a:fld>
            <a:endParaRPr lang="en-US"/>
          </a:p>
        </p:txBody>
      </p:sp>
    </p:spTree>
    <p:extLst>
      <p:ext uri="{BB962C8B-B14F-4D97-AF65-F5344CB8AC3E}">
        <p14:creationId xmlns:p14="http://schemas.microsoft.com/office/powerpoint/2010/main" val="3697868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panose="020B0503050000020004" pitchFamily="34" charset="0"/>
                <a:ea typeface="Fira Sans Extra Condensed" panose="020B0503050000020004" pitchFamily="34" charset="0"/>
                <a:cs typeface="Fira Sans Extra Condensed" panose="020B0503050000020004" pitchFamily="34" charset="0"/>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hyperlink" Target="https://www.knime.com/" TargetMode="External"/><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hyperlink" Target="https://rapidminer.com/" TargetMode="External"/><Relationship Id="rId5" Type="http://schemas.openxmlformats.org/officeDocument/2006/relationships/image" Target="../media/image33.png"/><Relationship Id="rId4" Type="http://schemas.openxmlformats.org/officeDocument/2006/relationships/hyperlink" Target="https://orangedatamining.com/"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www.javatpoint.com/difference-between-artificial-intelligence-and-machine-learning" TargetMode="External"/><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www.javatpoint.com/difference-between-artificial-intelligence-and-machine-learning" TargetMode="External"/><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www.javatpoint.com/supervised-machine-learning" TargetMode="External"/><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www.javatpoint.com/supervised-machine-learning" TargetMode="External"/><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hyperlink" Target="https://www.ibm.com/topics/supervised-learning"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ibm.com/id-en/topics/data-mining"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hyperlink" Target="https://www.gartner.com/en/information-technology/glossary/data-mining" TargetMode="External"/><Relationship Id="rId4" Type="http://schemas.openxmlformats.org/officeDocument/2006/relationships/hyperlink" Target="https://www.oracle.com/big-data/what-is-data-mining/"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hyperlink" Target="https://www.sumondey.com/machine-learning-part-5-clustering-and-arl/" TargetMode="External"/><Relationship Id="rId2" Type="http://schemas.openxmlformats.org/officeDocument/2006/relationships/hyperlink" Target="https://www.javatpoint.com/supervised-machine-learning" TargetMode="External"/><Relationship Id="rId1" Type="http://schemas.openxmlformats.org/officeDocument/2006/relationships/slideLayout" Target="../slideLayouts/slideLayout5.xml"/><Relationship Id="rId4" Type="http://schemas.openxmlformats.org/officeDocument/2006/relationships/hyperlink" Target="https://www.geeksforgeeks.org/what-is-exploratory-data-analysi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djkn.kemenkeu.go.id/artikel/baca/15134/CRISP-DM-Sebagai-Salah-Satu-Standard-untuk-Menghasilkan-Data-Driven-Decision-Making-yang-Berkualitas.html" TargetMode="External"/><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hyperlink" Target="mailto:dosen02832@unpam.ac.id"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6" name="Google Shape;57;p15">
            <a:extLst>
              <a:ext uri="{FF2B5EF4-FFF2-40B4-BE49-F238E27FC236}">
                <a16:creationId xmlns:a16="http://schemas.microsoft.com/office/drawing/2014/main" id="{1BED7E06-9B69-BF98-034C-77273C41C88D}"/>
              </a:ext>
            </a:extLst>
          </p:cNvPr>
          <p:cNvSpPr txBox="1">
            <a:spLocks noGrp="1"/>
          </p:cNvSpPr>
          <p:nvPr>
            <p:ph type="ctrTitle"/>
          </p:nvPr>
        </p:nvSpPr>
        <p:spPr>
          <a:xfrm>
            <a:off x="811966" y="1068145"/>
            <a:ext cx="3760034" cy="1524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4400" b="1" dirty="0">
                <a:latin typeface="+mj-lt"/>
                <a:ea typeface="Calibri" panose="020F0502020204030204" pitchFamily="34" charset="0"/>
                <a:cs typeface="Calibri" panose="020F0502020204030204" pitchFamily="34" charset="0"/>
              </a:rPr>
              <a:t>Data Mining</a:t>
            </a:r>
            <a:br>
              <a:rPr lang="en" sz="4400" b="1" dirty="0">
                <a:latin typeface="+mj-lt"/>
                <a:ea typeface="Calibri" panose="020F0502020204030204" pitchFamily="34" charset="0"/>
                <a:cs typeface="Calibri" panose="020F0502020204030204" pitchFamily="34" charset="0"/>
              </a:rPr>
            </a:br>
            <a:r>
              <a:rPr lang="en" sz="4400" b="1" dirty="0">
                <a:latin typeface="+mj-lt"/>
                <a:ea typeface="Calibri" panose="020F0502020204030204" pitchFamily="34" charset="0"/>
                <a:cs typeface="Calibri" panose="020F0502020204030204" pitchFamily="34" charset="0"/>
              </a:rPr>
              <a:t>(Intro)</a:t>
            </a:r>
            <a:endParaRPr sz="4400" b="1" dirty="0">
              <a:latin typeface="+mj-lt"/>
              <a:ea typeface="Calibri" panose="020F0502020204030204" pitchFamily="34" charset="0"/>
              <a:cs typeface="Calibri" panose="020F0502020204030204" pitchFamily="34" charset="0"/>
            </a:endParaRPr>
          </a:p>
        </p:txBody>
      </p:sp>
      <p:sp>
        <p:nvSpPr>
          <p:cNvPr id="7" name="Google Shape;58;p15">
            <a:extLst>
              <a:ext uri="{FF2B5EF4-FFF2-40B4-BE49-F238E27FC236}">
                <a16:creationId xmlns:a16="http://schemas.microsoft.com/office/drawing/2014/main" id="{3FFBE06A-C9A1-4E3B-1215-1AF75CFC83AE}"/>
              </a:ext>
            </a:extLst>
          </p:cNvPr>
          <p:cNvSpPr txBox="1">
            <a:spLocks noGrp="1"/>
          </p:cNvSpPr>
          <p:nvPr>
            <p:ph type="subTitle" idx="1"/>
          </p:nvPr>
        </p:nvSpPr>
        <p:spPr>
          <a:xfrm>
            <a:off x="811966" y="3998347"/>
            <a:ext cx="3607200" cy="692399"/>
          </a:xfrm>
          <a:prstGeom prst="rect">
            <a:avLst/>
          </a:prstGeom>
        </p:spPr>
        <p:txBody>
          <a:bodyPr spcFirstLastPara="1" wrap="square" lIns="91425" tIns="91425" rIns="91425" bIns="91425" anchor="t" anchorCtr="0">
            <a:noAutofit/>
          </a:bodyPr>
          <a:lstStyle/>
          <a:p>
            <a:pPr marL="0" indent="0">
              <a:spcAft>
                <a:spcPts val="1600"/>
              </a:spcAft>
            </a:pPr>
            <a:r>
              <a:rPr lang="en" dirty="0">
                <a:latin typeface="+mj-lt"/>
              </a:rPr>
              <a:t>Dr. Sajarwo Anggai, S.ST., M.T.</a:t>
            </a:r>
            <a:br>
              <a:rPr lang="en-US" dirty="0">
                <a:latin typeface="+mj-lt"/>
              </a:rPr>
            </a:br>
            <a:r>
              <a:rPr lang="en-US" sz="1600" dirty="0"/>
              <a:t>NIDN : 0421108703</a:t>
            </a:r>
          </a:p>
        </p:txBody>
      </p:sp>
      <p:sp>
        <p:nvSpPr>
          <p:cNvPr id="8" name="Google Shape;59;p15">
            <a:extLst>
              <a:ext uri="{FF2B5EF4-FFF2-40B4-BE49-F238E27FC236}">
                <a16:creationId xmlns:a16="http://schemas.microsoft.com/office/drawing/2014/main" id="{018A834A-A4C7-056B-B680-FDBC74286809}"/>
              </a:ext>
            </a:extLst>
          </p:cNvPr>
          <p:cNvSpPr/>
          <p:nvPr/>
        </p:nvSpPr>
        <p:spPr>
          <a:xfrm rot="5400000">
            <a:off x="7464244" y="3469259"/>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1"/>
              </a:solidFill>
              <a:latin typeface="Fira Sans Extra Condensed"/>
              <a:ea typeface="Fira Sans Extra Condensed"/>
              <a:cs typeface="Fira Sans Extra Condensed"/>
              <a:sym typeface="Fira Sans Extra Condensed"/>
            </a:endParaRPr>
          </a:p>
        </p:txBody>
      </p:sp>
      <p:sp>
        <p:nvSpPr>
          <p:cNvPr id="9" name="Google Shape;60;p15">
            <a:extLst>
              <a:ext uri="{FF2B5EF4-FFF2-40B4-BE49-F238E27FC236}">
                <a16:creationId xmlns:a16="http://schemas.microsoft.com/office/drawing/2014/main" id="{9FEC12CE-BEC5-B468-43FC-076DD3863613}"/>
              </a:ext>
            </a:extLst>
          </p:cNvPr>
          <p:cNvSpPr/>
          <p:nvPr/>
        </p:nvSpPr>
        <p:spPr>
          <a:xfrm rot="5400000">
            <a:off x="6633319" y="3469259"/>
            <a:ext cx="692400" cy="692400"/>
          </a:xfrm>
          <a:prstGeom prst="ellipse">
            <a:avLst/>
          </a:prstGeom>
          <a:solidFill>
            <a:srgbClr val="FFFFFF"/>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2"/>
              </a:solidFill>
              <a:latin typeface="Fira Sans Extra Condensed"/>
              <a:ea typeface="Fira Sans Extra Condensed"/>
              <a:cs typeface="Fira Sans Extra Condensed"/>
              <a:sym typeface="Fira Sans Extra Condensed"/>
            </a:endParaRPr>
          </a:p>
        </p:txBody>
      </p:sp>
      <p:sp>
        <p:nvSpPr>
          <p:cNvPr id="10" name="Google Shape;61;p15">
            <a:extLst>
              <a:ext uri="{FF2B5EF4-FFF2-40B4-BE49-F238E27FC236}">
                <a16:creationId xmlns:a16="http://schemas.microsoft.com/office/drawing/2014/main" id="{A907F9EC-D840-5E8B-E6BE-FB7268FEAFBD}"/>
              </a:ext>
            </a:extLst>
          </p:cNvPr>
          <p:cNvSpPr/>
          <p:nvPr/>
        </p:nvSpPr>
        <p:spPr>
          <a:xfrm rot="5400000">
            <a:off x="5802394" y="3469259"/>
            <a:ext cx="692400" cy="692400"/>
          </a:xfrm>
          <a:prstGeom prst="ellipse">
            <a:avLst/>
          </a:prstGeom>
          <a:solidFill>
            <a:srgbClr val="FFFFFF"/>
          </a:solidFill>
          <a:ln w="28575"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3"/>
              </a:solidFill>
              <a:latin typeface="Fira Sans Extra Condensed"/>
              <a:ea typeface="Fira Sans Extra Condensed"/>
              <a:cs typeface="Fira Sans Extra Condensed"/>
              <a:sym typeface="Fira Sans Extra Condensed"/>
            </a:endParaRPr>
          </a:p>
        </p:txBody>
      </p:sp>
      <p:sp>
        <p:nvSpPr>
          <p:cNvPr id="11" name="Google Shape;62;p15">
            <a:extLst>
              <a:ext uri="{FF2B5EF4-FFF2-40B4-BE49-F238E27FC236}">
                <a16:creationId xmlns:a16="http://schemas.microsoft.com/office/drawing/2014/main" id="{164DE8E5-503B-A24B-94FE-DBCD80775D21}"/>
              </a:ext>
            </a:extLst>
          </p:cNvPr>
          <p:cNvSpPr/>
          <p:nvPr/>
        </p:nvSpPr>
        <p:spPr>
          <a:xfrm rot="5400000">
            <a:off x="4971469" y="3469259"/>
            <a:ext cx="692400" cy="6924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4"/>
              </a:solidFill>
              <a:latin typeface="Fira Sans Extra Condensed"/>
              <a:ea typeface="Fira Sans Extra Condensed"/>
              <a:cs typeface="Fira Sans Extra Condensed"/>
              <a:sym typeface="Fira Sans Extra Condensed"/>
            </a:endParaRPr>
          </a:p>
        </p:txBody>
      </p:sp>
      <p:sp>
        <p:nvSpPr>
          <p:cNvPr id="12" name="Google Shape;63;p15">
            <a:extLst>
              <a:ext uri="{FF2B5EF4-FFF2-40B4-BE49-F238E27FC236}">
                <a16:creationId xmlns:a16="http://schemas.microsoft.com/office/drawing/2014/main" id="{8EB22D04-135D-F952-66E5-EC7125372085}"/>
              </a:ext>
            </a:extLst>
          </p:cNvPr>
          <p:cNvSpPr/>
          <p:nvPr/>
        </p:nvSpPr>
        <p:spPr>
          <a:xfrm rot="5400000">
            <a:off x="5980990" y="962641"/>
            <a:ext cx="1230000" cy="12684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2;p15">
            <a:extLst>
              <a:ext uri="{FF2B5EF4-FFF2-40B4-BE49-F238E27FC236}">
                <a16:creationId xmlns:a16="http://schemas.microsoft.com/office/drawing/2014/main" id="{CD8E4208-E438-DFE2-8F1F-255E95486EEE}"/>
              </a:ext>
            </a:extLst>
          </p:cNvPr>
          <p:cNvSpPr/>
          <p:nvPr/>
        </p:nvSpPr>
        <p:spPr>
          <a:xfrm>
            <a:off x="5838205" y="1687645"/>
            <a:ext cx="1450500" cy="2856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dirty="0">
                <a:solidFill>
                  <a:schemeClr val="dk1"/>
                </a:solidFill>
                <a:latin typeface="Fira Sans Extra Condensed"/>
                <a:ea typeface="Fira Sans Extra Condensed"/>
                <a:cs typeface="Fira Sans Extra Condensed"/>
                <a:sym typeface="Fira Sans Extra Condensed"/>
              </a:rPr>
              <a:t>Data Mining</a:t>
            </a:r>
            <a:endParaRPr sz="1900" b="1" dirty="0">
              <a:solidFill>
                <a:schemeClr val="dk1"/>
              </a:solidFill>
              <a:latin typeface="Fira Sans Extra Condensed"/>
              <a:ea typeface="Fira Sans Extra Condensed"/>
              <a:cs typeface="Fira Sans Extra Condensed"/>
              <a:sym typeface="Fira Sans Extra Condensed"/>
            </a:endParaRPr>
          </a:p>
        </p:txBody>
      </p:sp>
      <p:cxnSp>
        <p:nvCxnSpPr>
          <p:cNvPr id="14" name="Google Shape;73;p15">
            <a:extLst>
              <a:ext uri="{FF2B5EF4-FFF2-40B4-BE49-F238E27FC236}">
                <a16:creationId xmlns:a16="http://schemas.microsoft.com/office/drawing/2014/main" id="{1972F8BB-FE56-C23F-DE16-35C1B10C6615}"/>
              </a:ext>
            </a:extLst>
          </p:cNvPr>
          <p:cNvCxnSpPr>
            <a:stCxn id="12" idx="3"/>
            <a:endCxn id="11" idx="2"/>
          </p:cNvCxnSpPr>
          <p:nvPr/>
        </p:nvCxnSpPr>
        <p:spPr>
          <a:xfrm rot="5400000">
            <a:off x="5328190" y="2201341"/>
            <a:ext cx="1257300" cy="12783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15" name="Google Shape;74;p15">
            <a:extLst>
              <a:ext uri="{FF2B5EF4-FFF2-40B4-BE49-F238E27FC236}">
                <a16:creationId xmlns:a16="http://schemas.microsoft.com/office/drawing/2014/main" id="{79E73E4C-915B-D039-BEB4-7B546FD70294}"/>
              </a:ext>
            </a:extLst>
          </p:cNvPr>
          <p:cNvCxnSpPr>
            <a:stCxn id="12" idx="3"/>
            <a:endCxn id="10" idx="2"/>
          </p:cNvCxnSpPr>
          <p:nvPr/>
        </p:nvCxnSpPr>
        <p:spPr>
          <a:xfrm rot="5400000">
            <a:off x="5743690" y="2616841"/>
            <a:ext cx="1257300" cy="4473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16" name="Google Shape;75;p15">
            <a:extLst>
              <a:ext uri="{FF2B5EF4-FFF2-40B4-BE49-F238E27FC236}">
                <a16:creationId xmlns:a16="http://schemas.microsoft.com/office/drawing/2014/main" id="{451F7C24-69DD-2862-1EC2-B1B8A46FE8F5}"/>
              </a:ext>
            </a:extLst>
          </p:cNvPr>
          <p:cNvCxnSpPr>
            <a:stCxn id="12" idx="3"/>
            <a:endCxn id="9" idx="2"/>
          </p:cNvCxnSpPr>
          <p:nvPr/>
        </p:nvCxnSpPr>
        <p:spPr>
          <a:xfrm rot="-5400000" flipH="1">
            <a:off x="6159040" y="2648791"/>
            <a:ext cx="1257300" cy="3834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17" name="Google Shape;76;p15">
            <a:extLst>
              <a:ext uri="{FF2B5EF4-FFF2-40B4-BE49-F238E27FC236}">
                <a16:creationId xmlns:a16="http://schemas.microsoft.com/office/drawing/2014/main" id="{8295AF00-3CB5-8986-6B26-F90B706C7A7B}"/>
              </a:ext>
            </a:extLst>
          </p:cNvPr>
          <p:cNvCxnSpPr>
            <a:stCxn id="12" idx="3"/>
            <a:endCxn id="8" idx="2"/>
          </p:cNvCxnSpPr>
          <p:nvPr/>
        </p:nvCxnSpPr>
        <p:spPr>
          <a:xfrm rot="-5400000" flipH="1">
            <a:off x="6574540" y="2233291"/>
            <a:ext cx="1257300" cy="1214400"/>
          </a:xfrm>
          <a:prstGeom prst="bentConnector3">
            <a:avLst>
              <a:gd name="adj1" fmla="val 50004"/>
            </a:avLst>
          </a:prstGeom>
          <a:noFill/>
          <a:ln w="28575" cap="flat" cmpd="sng">
            <a:solidFill>
              <a:schemeClr val="accent6"/>
            </a:solidFill>
            <a:prstDash val="solid"/>
            <a:round/>
            <a:headEnd type="none" w="med" len="med"/>
            <a:tailEnd type="none" w="med" len="med"/>
          </a:ln>
        </p:spPr>
      </p:cxnSp>
      <p:grpSp>
        <p:nvGrpSpPr>
          <p:cNvPr id="18" name="Google Shape;77;p15">
            <a:extLst>
              <a:ext uri="{FF2B5EF4-FFF2-40B4-BE49-F238E27FC236}">
                <a16:creationId xmlns:a16="http://schemas.microsoft.com/office/drawing/2014/main" id="{56044678-8CAE-0B5F-ACD5-DE474E7BD281}"/>
              </a:ext>
            </a:extLst>
          </p:cNvPr>
          <p:cNvGrpSpPr/>
          <p:nvPr/>
        </p:nvGrpSpPr>
        <p:grpSpPr>
          <a:xfrm>
            <a:off x="5142093" y="3632583"/>
            <a:ext cx="351136" cy="365769"/>
            <a:chOff x="-65129950" y="2646800"/>
            <a:chExt cx="311125" cy="317425"/>
          </a:xfrm>
        </p:grpSpPr>
        <p:sp>
          <p:nvSpPr>
            <p:cNvPr id="19" name="Google Shape;78;p15">
              <a:extLst>
                <a:ext uri="{FF2B5EF4-FFF2-40B4-BE49-F238E27FC236}">
                  <a16:creationId xmlns:a16="http://schemas.microsoft.com/office/drawing/2014/main" id="{0141F368-983E-A514-1E60-F871BC2C4875}"/>
                </a:ext>
              </a:extLst>
            </p:cNvPr>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p15">
              <a:extLst>
                <a:ext uri="{FF2B5EF4-FFF2-40B4-BE49-F238E27FC236}">
                  <a16:creationId xmlns:a16="http://schemas.microsoft.com/office/drawing/2014/main" id="{CF9B92AB-376E-8902-231C-0268A6D46FAB}"/>
                </a:ext>
              </a:extLst>
            </p:cNvPr>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80;p15">
            <a:extLst>
              <a:ext uri="{FF2B5EF4-FFF2-40B4-BE49-F238E27FC236}">
                <a16:creationId xmlns:a16="http://schemas.microsoft.com/office/drawing/2014/main" id="{D0BCEF52-0E11-BDB4-F6D8-B91A8DC45216}"/>
              </a:ext>
            </a:extLst>
          </p:cNvPr>
          <p:cNvGrpSpPr/>
          <p:nvPr/>
        </p:nvGrpSpPr>
        <p:grpSpPr>
          <a:xfrm>
            <a:off x="5965703" y="3632603"/>
            <a:ext cx="365756" cy="365747"/>
            <a:chOff x="1412450" y="1954475"/>
            <a:chExt cx="297750" cy="296175"/>
          </a:xfrm>
        </p:grpSpPr>
        <p:sp>
          <p:nvSpPr>
            <p:cNvPr id="22" name="Google Shape;81;p15">
              <a:extLst>
                <a:ext uri="{FF2B5EF4-FFF2-40B4-BE49-F238E27FC236}">
                  <a16:creationId xmlns:a16="http://schemas.microsoft.com/office/drawing/2014/main" id="{442AB2B1-71C6-83D4-A9F3-0F917BA9261A}"/>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2;p15">
              <a:extLst>
                <a:ext uri="{FF2B5EF4-FFF2-40B4-BE49-F238E27FC236}">
                  <a16:creationId xmlns:a16="http://schemas.microsoft.com/office/drawing/2014/main" id="{D14CD7A4-316B-B226-0384-447E19A75F88}"/>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83;p15">
            <a:extLst>
              <a:ext uri="{FF2B5EF4-FFF2-40B4-BE49-F238E27FC236}">
                <a16:creationId xmlns:a16="http://schemas.microsoft.com/office/drawing/2014/main" id="{2234DFB1-6DD2-8552-3277-E998AA6D2E1A}"/>
              </a:ext>
            </a:extLst>
          </p:cNvPr>
          <p:cNvGrpSpPr/>
          <p:nvPr/>
        </p:nvGrpSpPr>
        <p:grpSpPr>
          <a:xfrm>
            <a:off x="6782916" y="3632592"/>
            <a:ext cx="393186" cy="365766"/>
            <a:chOff x="-62890750" y="2296300"/>
            <a:chExt cx="330825" cy="317450"/>
          </a:xfrm>
        </p:grpSpPr>
        <p:sp>
          <p:nvSpPr>
            <p:cNvPr id="25" name="Google Shape;84;p15">
              <a:extLst>
                <a:ext uri="{FF2B5EF4-FFF2-40B4-BE49-F238E27FC236}">
                  <a16:creationId xmlns:a16="http://schemas.microsoft.com/office/drawing/2014/main" id="{1401EB7B-B091-30F8-6F35-C238CB6A4BA3}"/>
                </a:ext>
              </a:extLst>
            </p:cNvPr>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5;p15">
              <a:extLst>
                <a:ext uri="{FF2B5EF4-FFF2-40B4-BE49-F238E27FC236}">
                  <a16:creationId xmlns:a16="http://schemas.microsoft.com/office/drawing/2014/main" id="{50EB913D-901B-6D82-3561-3E6A47E94C45}"/>
                </a:ext>
              </a:extLst>
            </p:cNvPr>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p15">
              <a:extLst>
                <a:ext uri="{FF2B5EF4-FFF2-40B4-BE49-F238E27FC236}">
                  <a16:creationId xmlns:a16="http://schemas.microsoft.com/office/drawing/2014/main" id="{F0323E84-DB61-BB63-2897-C66D8365D0BA}"/>
                </a:ext>
              </a:extLst>
            </p:cNvPr>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87;p15">
            <a:extLst>
              <a:ext uri="{FF2B5EF4-FFF2-40B4-BE49-F238E27FC236}">
                <a16:creationId xmlns:a16="http://schemas.microsoft.com/office/drawing/2014/main" id="{168D6A21-B8C7-423D-C918-8F64BA8F8952}"/>
              </a:ext>
            </a:extLst>
          </p:cNvPr>
          <p:cNvGrpSpPr/>
          <p:nvPr/>
        </p:nvGrpSpPr>
        <p:grpSpPr>
          <a:xfrm>
            <a:off x="7627546" y="3632577"/>
            <a:ext cx="365770" cy="365770"/>
            <a:chOff x="-3137650" y="2408950"/>
            <a:chExt cx="291450" cy="292125"/>
          </a:xfrm>
        </p:grpSpPr>
        <p:sp>
          <p:nvSpPr>
            <p:cNvPr id="29" name="Google Shape;88;p15">
              <a:extLst>
                <a:ext uri="{FF2B5EF4-FFF2-40B4-BE49-F238E27FC236}">
                  <a16:creationId xmlns:a16="http://schemas.microsoft.com/office/drawing/2014/main" id="{0E571537-EBFA-C6E8-9599-A11766B740AA}"/>
                </a:ext>
              </a:extLst>
            </p:cNvPr>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9;p15">
              <a:extLst>
                <a:ext uri="{FF2B5EF4-FFF2-40B4-BE49-F238E27FC236}">
                  <a16:creationId xmlns:a16="http://schemas.microsoft.com/office/drawing/2014/main" id="{0EE3365C-D0B7-CC15-90BB-54546D4E8832}"/>
                </a:ext>
              </a:extLst>
            </p:cNvPr>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p15">
              <a:extLst>
                <a:ext uri="{FF2B5EF4-FFF2-40B4-BE49-F238E27FC236}">
                  <a16:creationId xmlns:a16="http://schemas.microsoft.com/office/drawing/2014/main" id="{D0D7F7BD-11CB-C5AE-2EA9-8282FD443FA8}"/>
                </a:ext>
              </a:extLst>
            </p:cNvPr>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1;p15">
              <a:extLst>
                <a:ext uri="{FF2B5EF4-FFF2-40B4-BE49-F238E27FC236}">
                  <a16:creationId xmlns:a16="http://schemas.microsoft.com/office/drawing/2014/main" id="{86555385-4CC1-83DC-B897-CB5AE6B0A53B}"/>
                </a:ext>
              </a:extLst>
            </p:cNvPr>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2;p15">
              <a:extLst>
                <a:ext uri="{FF2B5EF4-FFF2-40B4-BE49-F238E27FC236}">
                  <a16:creationId xmlns:a16="http://schemas.microsoft.com/office/drawing/2014/main" id="{44BF13F4-9CF5-C3B4-532D-2D6CC82314F4}"/>
                </a:ext>
              </a:extLst>
            </p:cNvPr>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a:extLst>
              <a:ext uri="{FF2B5EF4-FFF2-40B4-BE49-F238E27FC236}">
                <a16:creationId xmlns:a16="http://schemas.microsoft.com/office/drawing/2014/main" id="{557656B5-F1B6-9C85-02DA-607AC5A56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875" y="1036298"/>
            <a:ext cx="600229" cy="6002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1FEA-4AF3-E605-7CA8-07F9485685D1}"/>
              </a:ext>
            </a:extLst>
          </p:cNvPr>
          <p:cNvSpPr>
            <a:spLocks noGrp="1"/>
          </p:cNvSpPr>
          <p:nvPr>
            <p:ph type="title"/>
          </p:nvPr>
        </p:nvSpPr>
        <p:spPr/>
        <p:txBody>
          <a:bodyPr/>
          <a:lstStyle/>
          <a:p>
            <a:r>
              <a:rPr lang="en-US" dirty="0"/>
              <a:t>The Fours V’s of Big Data</a:t>
            </a:r>
            <a:br>
              <a:rPr lang="en-US" dirty="0"/>
            </a:br>
            <a:endParaRPr lang="id-ID" dirty="0"/>
          </a:p>
        </p:txBody>
      </p:sp>
      <p:sp>
        <p:nvSpPr>
          <p:cNvPr id="3" name="Google Shape;106;p15">
            <a:extLst>
              <a:ext uri="{FF2B5EF4-FFF2-40B4-BE49-F238E27FC236}">
                <a16:creationId xmlns:a16="http://schemas.microsoft.com/office/drawing/2014/main" id="{969853D7-2FE3-357E-925B-455976B1E572}"/>
              </a:ext>
            </a:extLst>
          </p:cNvPr>
          <p:cNvSpPr txBox="1">
            <a:spLocks noGrp="1"/>
          </p:cNvSpPr>
          <p:nvPr/>
        </p:nvSpPr>
        <p:spPr>
          <a:xfrm>
            <a:off x="0" y="-640081"/>
            <a:ext cx="7263297" cy="33710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3600" b="1" dirty="0"/>
          </a:p>
        </p:txBody>
      </p:sp>
      <p:sp>
        <p:nvSpPr>
          <p:cNvPr id="4" name="Rectangle 3">
            <a:extLst>
              <a:ext uri="{FF2B5EF4-FFF2-40B4-BE49-F238E27FC236}">
                <a16:creationId xmlns:a16="http://schemas.microsoft.com/office/drawing/2014/main" id="{184306E2-DF40-4D0C-8076-6437B04F3EA1}"/>
              </a:ext>
            </a:extLst>
          </p:cNvPr>
          <p:cNvSpPr/>
          <p:nvPr/>
        </p:nvSpPr>
        <p:spPr>
          <a:xfrm>
            <a:off x="2005075" y="4732025"/>
            <a:ext cx="5133850" cy="307777"/>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t>https://www.ibmbigdatahub.com/infographic/four-vs-big-data</a:t>
            </a:r>
          </a:p>
        </p:txBody>
      </p:sp>
      <p:pic>
        <p:nvPicPr>
          <p:cNvPr id="5" name="Picture 4" descr="The Four V's of Big Data">
            <a:extLst>
              <a:ext uri="{FF2B5EF4-FFF2-40B4-BE49-F238E27FC236}">
                <a16:creationId xmlns:a16="http://schemas.microsoft.com/office/drawing/2014/main" id="{BFD86D7B-D66B-4647-9641-FB52215DC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4087" y="892975"/>
            <a:ext cx="6015826" cy="3696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022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59422D8-B96A-62D0-4FE9-3691BA8E1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91175"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7C2CC6-4385-7E51-6FE5-8B8FD265E99C}"/>
              </a:ext>
            </a:extLst>
          </p:cNvPr>
          <p:cNvSpPr txBox="1"/>
          <p:nvPr/>
        </p:nvSpPr>
        <p:spPr>
          <a:xfrm>
            <a:off x="5831840" y="1304450"/>
            <a:ext cx="3159760" cy="2462213"/>
          </a:xfrm>
          <a:prstGeom prst="rect">
            <a:avLst/>
          </a:prstGeom>
          <a:noFill/>
        </p:spPr>
        <p:txBody>
          <a:bodyPr wrap="square">
            <a:spAutoFit/>
          </a:bodyPr>
          <a:lstStyle/>
          <a:p>
            <a:pPr algn="l"/>
            <a:r>
              <a:rPr lang="en-US" b="0" i="0" dirty="0">
                <a:solidFill>
                  <a:srgbClr val="000000"/>
                </a:solidFill>
                <a:effectLst/>
                <a:latin typeface="Graphik Web"/>
              </a:rPr>
              <a:t>The 2023 Gartner Hype Cycle identifies 25 must-know emerging technologies designed to help enterprise architecture and technology innovation leaders: </a:t>
            </a:r>
          </a:p>
          <a:p>
            <a:pPr algn="l"/>
            <a:endParaRPr lang="en-US" b="0" i="0" dirty="0">
              <a:solidFill>
                <a:srgbClr val="000000"/>
              </a:solidFill>
              <a:effectLst/>
              <a:latin typeface="Graphik Web"/>
            </a:endParaRPr>
          </a:p>
          <a:p>
            <a:pPr algn="l">
              <a:buFont typeface="Arial" panose="020B0604020202020204" pitchFamily="34" charset="0"/>
              <a:buChar char="•"/>
            </a:pPr>
            <a:r>
              <a:rPr lang="en-US" b="1" i="0" dirty="0">
                <a:solidFill>
                  <a:srgbClr val="000000"/>
                </a:solidFill>
                <a:effectLst/>
                <a:latin typeface="Graphik Web"/>
              </a:rPr>
              <a:t>Evaluate</a:t>
            </a:r>
            <a:r>
              <a:rPr lang="en-US" b="0" i="0" dirty="0">
                <a:solidFill>
                  <a:srgbClr val="000000"/>
                </a:solidFill>
                <a:effectLst/>
                <a:latin typeface="Graphik Web"/>
              </a:rPr>
              <a:t> the business impact of emerging technologies</a:t>
            </a:r>
          </a:p>
          <a:p>
            <a:pPr algn="l">
              <a:buFont typeface="Arial" panose="020B0604020202020204" pitchFamily="34" charset="0"/>
              <a:buChar char="•"/>
            </a:pPr>
            <a:r>
              <a:rPr lang="en-US" b="1" i="0" dirty="0">
                <a:solidFill>
                  <a:srgbClr val="000000"/>
                </a:solidFill>
                <a:effectLst/>
                <a:latin typeface="Graphik Web"/>
              </a:rPr>
              <a:t>Examine</a:t>
            </a:r>
            <a:r>
              <a:rPr lang="en-US" b="0" i="0" dirty="0">
                <a:solidFill>
                  <a:srgbClr val="000000"/>
                </a:solidFill>
                <a:effectLst/>
                <a:latin typeface="Graphik Web"/>
              </a:rPr>
              <a:t> and explore potentially transformative technologies </a:t>
            </a:r>
          </a:p>
          <a:p>
            <a:pPr algn="l">
              <a:buFont typeface="Arial" panose="020B0604020202020204" pitchFamily="34" charset="0"/>
              <a:buChar char="•"/>
            </a:pPr>
            <a:r>
              <a:rPr lang="en-US" b="1" i="0" dirty="0">
                <a:solidFill>
                  <a:srgbClr val="000000"/>
                </a:solidFill>
                <a:effectLst/>
                <a:latin typeface="Graphik Web"/>
              </a:rPr>
              <a:t>Strategize</a:t>
            </a:r>
            <a:r>
              <a:rPr lang="en-US" b="0" i="0" dirty="0">
                <a:solidFill>
                  <a:srgbClr val="000000"/>
                </a:solidFill>
                <a:effectLst/>
                <a:latin typeface="Graphik Web"/>
              </a:rPr>
              <a:t> how to benefit from these technologies</a:t>
            </a:r>
          </a:p>
        </p:txBody>
      </p:sp>
    </p:spTree>
    <p:extLst>
      <p:ext uri="{BB962C8B-B14F-4D97-AF65-F5344CB8AC3E}">
        <p14:creationId xmlns:p14="http://schemas.microsoft.com/office/powerpoint/2010/main" val="3643599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BB423-A47E-344A-7A26-38CCE0284608}"/>
              </a:ext>
            </a:extLst>
          </p:cNvPr>
          <p:cNvSpPr>
            <a:spLocks noGrp="1"/>
          </p:cNvSpPr>
          <p:nvPr>
            <p:ph type="title"/>
          </p:nvPr>
        </p:nvSpPr>
        <p:spPr/>
        <p:txBody>
          <a:bodyPr/>
          <a:lstStyle/>
          <a:p>
            <a:r>
              <a:rPr lang="en-US" dirty="0"/>
              <a:t>Anda </a:t>
            </a:r>
            <a:r>
              <a:rPr lang="en-US" dirty="0" err="1"/>
              <a:t>dimana</a:t>
            </a:r>
            <a:r>
              <a:rPr lang="en-US" dirty="0"/>
              <a:t>?</a:t>
            </a:r>
            <a:br>
              <a:rPr lang="en-US" dirty="0"/>
            </a:br>
            <a:endParaRPr lang="id-ID" dirty="0"/>
          </a:p>
        </p:txBody>
      </p:sp>
      <p:pic>
        <p:nvPicPr>
          <p:cNvPr id="4" name="Content Placeholder 4">
            <a:extLst>
              <a:ext uri="{FF2B5EF4-FFF2-40B4-BE49-F238E27FC236}">
                <a16:creationId xmlns:a16="http://schemas.microsoft.com/office/drawing/2014/main" id="{9E9BC4E7-3D6D-458D-86F3-1CA3422928E0}"/>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1123201" y="811660"/>
            <a:ext cx="6639039" cy="3926812"/>
          </a:xfrm>
          <a:prstGeom prst="rect">
            <a:avLst/>
          </a:prstGeom>
        </p:spPr>
      </p:pic>
      <p:sp>
        <p:nvSpPr>
          <p:cNvPr id="5" name="TextBox 5">
            <a:extLst>
              <a:ext uri="{FF2B5EF4-FFF2-40B4-BE49-F238E27FC236}">
                <a16:creationId xmlns:a16="http://schemas.microsoft.com/office/drawing/2014/main" id="{006076AE-9A61-421C-9D33-CD1B5BF74445}"/>
              </a:ext>
            </a:extLst>
          </p:cNvPr>
          <p:cNvSpPr txBox="1"/>
          <p:nvPr/>
        </p:nvSpPr>
        <p:spPr>
          <a:xfrm>
            <a:off x="3166760" y="4738472"/>
            <a:ext cx="2978700" cy="2616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t>Intel, Getting started with advanced analytics</a:t>
            </a:r>
          </a:p>
        </p:txBody>
      </p:sp>
    </p:spTree>
    <p:extLst>
      <p:ext uri="{BB962C8B-B14F-4D97-AF65-F5344CB8AC3E}">
        <p14:creationId xmlns:p14="http://schemas.microsoft.com/office/powerpoint/2010/main" val="1586190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775C-614B-2749-5082-3C5918D06482}"/>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44A3A724-6507-8072-AAF1-9B1DCD1FEE5D}"/>
              </a:ext>
            </a:extLst>
          </p:cNvPr>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123599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9469E-6D8A-54B3-AE43-3BBE21FAF379}"/>
              </a:ext>
            </a:extLst>
          </p:cNvPr>
          <p:cNvSpPr>
            <a:spLocks noGrp="1"/>
          </p:cNvSpPr>
          <p:nvPr>
            <p:ph type="title"/>
          </p:nvPr>
        </p:nvSpPr>
        <p:spPr/>
        <p:txBody>
          <a:bodyPr/>
          <a:lstStyle/>
          <a:p>
            <a:endParaRPr lang="id-ID"/>
          </a:p>
        </p:txBody>
      </p:sp>
      <p:pic>
        <p:nvPicPr>
          <p:cNvPr id="3" name="Content Placeholder 4">
            <a:extLst>
              <a:ext uri="{FF2B5EF4-FFF2-40B4-BE49-F238E27FC236}">
                <a16:creationId xmlns:a16="http://schemas.microsoft.com/office/drawing/2014/main" id="{4D1C4E25-7DEE-4149-8EDC-A40F5F071A95}"/>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1177612" y="286499"/>
            <a:ext cx="6788775" cy="4570501"/>
          </a:xfrm>
          <a:prstGeom prst="rect">
            <a:avLst/>
          </a:prstGeom>
        </p:spPr>
      </p:pic>
    </p:spTree>
    <p:extLst>
      <p:ext uri="{BB962C8B-B14F-4D97-AF65-F5344CB8AC3E}">
        <p14:creationId xmlns:p14="http://schemas.microsoft.com/office/powerpoint/2010/main" val="299662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BEE3-C368-7043-6384-AAA5B73B3F67}"/>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7D87BA15-3AE3-4589-5BA7-04CE2F8B89F7}"/>
              </a:ext>
            </a:extLst>
          </p:cNvPr>
          <p:cNvPicPr>
            <a:picLocks noChangeAspect="1"/>
          </p:cNvPicPr>
          <p:nvPr/>
        </p:nvPicPr>
        <p:blipFill>
          <a:blip r:embed="rId2"/>
          <a:stretch>
            <a:fillRect/>
          </a:stretch>
        </p:blipFill>
        <p:spPr>
          <a:xfrm>
            <a:off x="1141869" y="0"/>
            <a:ext cx="6860262" cy="5143500"/>
          </a:xfrm>
          <a:prstGeom prst="rect">
            <a:avLst/>
          </a:prstGeom>
        </p:spPr>
      </p:pic>
    </p:spTree>
    <p:extLst>
      <p:ext uri="{BB962C8B-B14F-4D97-AF65-F5344CB8AC3E}">
        <p14:creationId xmlns:p14="http://schemas.microsoft.com/office/powerpoint/2010/main" val="3502038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58D5-DDCB-DB5E-8853-8D124A7CAC79}"/>
              </a:ext>
            </a:extLst>
          </p:cNvPr>
          <p:cNvSpPr>
            <a:spLocks noGrp="1"/>
          </p:cNvSpPr>
          <p:nvPr>
            <p:ph type="title"/>
          </p:nvPr>
        </p:nvSpPr>
        <p:spPr/>
        <p:txBody>
          <a:bodyPr/>
          <a:lstStyle/>
          <a:p>
            <a:endParaRPr lang="id-ID"/>
          </a:p>
        </p:txBody>
      </p:sp>
      <p:pic>
        <p:nvPicPr>
          <p:cNvPr id="6" name="Picture 5">
            <a:extLst>
              <a:ext uri="{FF2B5EF4-FFF2-40B4-BE49-F238E27FC236}">
                <a16:creationId xmlns:a16="http://schemas.microsoft.com/office/drawing/2014/main" id="{7EE4FFFE-4213-6DD7-33F3-4E1B9912046B}"/>
              </a:ext>
            </a:extLst>
          </p:cNvPr>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1944752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36454-E23D-C756-9C64-939EE97052B3}"/>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55720BA1-47B9-E620-DF2E-344ED7ED1A33}"/>
              </a:ext>
            </a:extLst>
          </p:cNvPr>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3180711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1F8D-207B-3DD6-CC56-F8BEA9D7D3EF}"/>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8DEEA7D5-C7A2-A5C3-F281-ED20D5359A71}"/>
              </a:ext>
            </a:extLst>
          </p:cNvPr>
          <p:cNvPicPr>
            <a:picLocks noChangeAspect="1"/>
          </p:cNvPicPr>
          <p:nvPr/>
        </p:nvPicPr>
        <p:blipFill>
          <a:blip r:embed="rId2"/>
          <a:stretch>
            <a:fillRect/>
          </a:stretch>
        </p:blipFill>
        <p:spPr>
          <a:xfrm>
            <a:off x="1141869" y="0"/>
            <a:ext cx="6860262" cy="5143500"/>
          </a:xfrm>
          <a:prstGeom prst="rect">
            <a:avLst/>
          </a:prstGeom>
        </p:spPr>
      </p:pic>
    </p:spTree>
    <p:extLst>
      <p:ext uri="{BB962C8B-B14F-4D97-AF65-F5344CB8AC3E}">
        <p14:creationId xmlns:p14="http://schemas.microsoft.com/office/powerpoint/2010/main" val="1677218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C82F0-C1F1-87D8-27F4-97A07620DAFB}"/>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7E4505EA-E365-A43D-F145-CC0B1FD40D70}"/>
              </a:ext>
            </a:extLst>
          </p:cNvPr>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424464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latin typeface="Calibri" panose="020F0502020204030204" pitchFamily="34" charset="0"/>
                <a:ea typeface="Calibri" panose="020F0502020204030204" pitchFamily="34" charset="0"/>
                <a:cs typeface="Calibri" panose="020F0502020204030204" pitchFamily="34" charset="0"/>
              </a:rPr>
              <a:t>Apa itu Data Mining?</a:t>
            </a:r>
            <a:br>
              <a:rPr lang="en" dirty="0">
                <a:solidFill>
                  <a:schemeClr val="dk1"/>
                </a:solidFill>
                <a:latin typeface="Calibri" panose="020F0502020204030204" pitchFamily="34" charset="0"/>
                <a:ea typeface="Calibri" panose="020F0502020204030204" pitchFamily="34" charset="0"/>
                <a:cs typeface="Calibri" panose="020F0502020204030204" pitchFamily="34" charset="0"/>
              </a:rPr>
            </a:br>
            <a:endParaRPr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EDB6C7E-16B9-3A84-C356-AE0110CDAA5A}"/>
              </a:ext>
            </a:extLst>
          </p:cNvPr>
          <p:cNvSpPr txBox="1"/>
          <p:nvPr/>
        </p:nvSpPr>
        <p:spPr>
          <a:xfrm>
            <a:off x="1252095" y="4786348"/>
            <a:ext cx="7005320" cy="338554"/>
          </a:xfrm>
          <a:prstGeom prst="rect">
            <a:avLst/>
          </a:prstGeom>
          <a:noFill/>
        </p:spPr>
        <p:txBody>
          <a:bodyPr wrap="square">
            <a:spAutoFit/>
          </a:bodyPr>
          <a:lstStyle/>
          <a:p>
            <a:pPr algn="ctr"/>
            <a:r>
              <a:rPr lang="en-US" sz="800" b="0" i="0" dirty="0">
                <a:solidFill>
                  <a:schemeClr val="tx1"/>
                </a:solidFill>
                <a:effectLst/>
                <a:latin typeface="NexusSans"/>
              </a:rPr>
              <a:t>Ref: Robert Nisbet, Gary Miner, and Ken Yale. 2017. Handbook of Statistical Analysis and Data Mining Applications, Second Edition (2nd. ed.). Academic Press, Inc., USA.</a:t>
            </a:r>
          </a:p>
        </p:txBody>
      </p:sp>
      <p:sp>
        <p:nvSpPr>
          <p:cNvPr id="8" name="TextBox 7">
            <a:extLst>
              <a:ext uri="{FF2B5EF4-FFF2-40B4-BE49-F238E27FC236}">
                <a16:creationId xmlns:a16="http://schemas.microsoft.com/office/drawing/2014/main" id="{B96A112E-BFC2-DA55-5C88-6F42AC0D56C2}"/>
              </a:ext>
            </a:extLst>
          </p:cNvPr>
          <p:cNvSpPr txBox="1"/>
          <p:nvPr/>
        </p:nvSpPr>
        <p:spPr>
          <a:xfrm>
            <a:off x="553064" y="652225"/>
            <a:ext cx="8037871" cy="4001095"/>
          </a:xfrm>
          <a:prstGeom prst="rect">
            <a:avLst/>
          </a:prstGeom>
          <a:noFill/>
        </p:spPr>
        <p:txBody>
          <a:bodyPr wrap="square">
            <a:spAutoFit/>
          </a:bodyPr>
          <a:lstStyle/>
          <a:p>
            <a:pPr algn="just"/>
            <a:r>
              <a:rPr lang="en-US" b="0" i="0" dirty="0">
                <a:solidFill>
                  <a:srgbClr val="242021"/>
                </a:solidFill>
                <a:effectLst/>
                <a:latin typeface="+mj-lt"/>
              </a:rPr>
              <a:t>Data mining can be defined in several ways, which differ primarily in their focus. One of the earliest definitions is the following: </a:t>
            </a:r>
          </a:p>
          <a:p>
            <a:pPr algn="ctr"/>
            <a:br>
              <a:rPr lang="en-US" dirty="0">
                <a:latin typeface="+mj-lt"/>
              </a:rPr>
            </a:br>
            <a:r>
              <a:rPr lang="en-US" b="0" i="0" dirty="0">
                <a:solidFill>
                  <a:srgbClr val="242021"/>
                </a:solidFill>
                <a:effectLst/>
                <a:latin typeface="+mj-lt"/>
              </a:rPr>
              <a:t>The </a:t>
            </a:r>
            <a:r>
              <a:rPr lang="en-US" b="0" i="1" dirty="0">
                <a:solidFill>
                  <a:srgbClr val="242021"/>
                </a:solidFill>
                <a:effectLst/>
                <a:latin typeface="+mj-lt"/>
              </a:rPr>
              <a:t>non</a:t>
            </a:r>
            <a:r>
              <a:rPr lang="en-US" b="0" i="0" dirty="0">
                <a:solidFill>
                  <a:srgbClr val="242021"/>
                </a:solidFill>
                <a:effectLst/>
                <a:latin typeface="+mj-lt"/>
              </a:rPr>
              <a:t>-</a:t>
            </a:r>
            <a:r>
              <a:rPr lang="en-US" b="0" i="1" dirty="0">
                <a:solidFill>
                  <a:srgbClr val="242021"/>
                </a:solidFill>
                <a:effectLst/>
                <a:latin typeface="+mj-lt"/>
              </a:rPr>
              <a:t>trivial </a:t>
            </a:r>
            <a:r>
              <a:rPr lang="en-US" b="0" i="0" dirty="0">
                <a:solidFill>
                  <a:srgbClr val="242021"/>
                </a:solidFill>
                <a:effectLst/>
                <a:latin typeface="+mj-lt"/>
              </a:rPr>
              <a:t>extraction of </a:t>
            </a:r>
            <a:r>
              <a:rPr lang="en-US" b="0" i="1" dirty="0">
                <a:solidFill>
                  <a:srgbClr val="242021"/>
                </a:solidFill>
                <a:effectLst/>
                <a:latin typeface="+mj-lt"/>
              </a:rPr>
              <a:t>implicit, </a:t>
            </a:r>
            <a:r>
              <a:rPr lang="en-US" b="0" i="0" dirty="0">
                <a:solidFill>
                  <a:srgbClr val="242021"/>
                </a:solidFill>
                <a:effectLst/>
                <a:latin typeface="+mj-lt"/>
              </a:rPr>
              <a:t>previously unknown, and potentially useful information from data. </a:t>
            </a:r>
            <a:r>
              <a:rPr lang="en-US" b="1" i="1" dirty="0">
                <a:solidFill>
                  <a:srgbClr val="242021"/>
                </a:solidFill>
                <a:effectLst/>
                <a:latin typeface="+mj-lt"/>
              </a:rPr>
              <a:t>(</a:t>
            </a:r>
            <a:r>
              <a:rPr lang="en-US" b="1" i="1" dirty="0">
                <a:solidFill>
                  <a:srgbClr val="0080AC"/>
                </a:solidFill>
                <a:effectLst/>
                <a:latin typeface="+mj-lt"/>
              </a:rPr>
              <a:t>Frawley et al., 1991</a:t>
            </a:r>
            <a:r>
              <a:rPr lang="en-US" b="1" i="1" dirty="0">
                <a:solidFill>
                  <a:srgbClr val="242021"/>
                </a:solidFill>
                <a:effectLst/>
                <a:latin typeface="+mj-lt"/>
              </a:rPr>
              <a:t>)</a:t>
            </a:r>
            <a:r>
              <a:rPr lang="en-US" dirty="0">
                <a:latin typeface="+mj-lt"/>
              </a:rPr>
              <a:t> </a:t>
            </a:r>
            <a:br>
              <a:rPr lang="en-US" dirty="0">
                <a:latin typeface="+mj-lt"/>
              </a:rPr>
            </a:br>
            <a:endParaRPr lang="en-US" dirty="0">
              <a:latin typeface="+mj-lt"/>
            </a:endParaRPr>
          </a:p>
          <a:p>
            <a:pPr marL="171450" indent="-171450">
              <a:spcBef>
                <a:spcPts val="1200"/>
              </a:spcBef>
              <a:buFont typeface="Arial" panose="020B0604020202020204" pitchFamily="34" charset="0"/>
              <a:buChar char="•"/>
            </a:pPr>
            <a:r>
              <a:rPr lang="en-US" b="0" i="1" dirty="0">
                <a:solidFill>
                  <a:srgbClr val="242021"/>
                </a:solidFill>
                <a:effectLst/>
                <a:latin typeface="+mj-lt"/>
              </a:rPr>
              <a:t>Statistical modeling</a:t>
            </a:r>
            <a:r>
              <a:rPr lang="en-US" b="0" i="0" dirty="0">
                <a:solidFill>
                  <a:srgbClr val="242021"/>
                </a:solidFill>
                <a:effectLst/>
                <a:latin typeface="+mj-lt"/>
              </a:rPr>
              <a:t>: The use of parametric statistical algorithms to group or predict an outcome or event, based on predictor variables.</a:t>
            </a:r>
            <a:r>
              <a:rPr lang="en-US" dirty="0">
                <a:latin typeface="+mj-lt"/>
              </a:rPr>
              <a:t> </a:t>
            </a:r>
            <a:r>
              <a:rPr lang="en-US" b="0" i="1" dirty="0">
                <a:solidFill>
                  <a:srgbClr val="242021"/>
                </a:solidFill>
                <a:effectLst/>
                <a:latin typeface="+mj-lt"/>
              </a:rPr>
              <a:t>Data mining</a:t>
            </a:r>
            <a:r>
              <a:rPr lang="en-US" b="0" i="0" dirty="0">
                <a:solidFill>
                  <a:srgbClr val="242021"/>
                </a:solidFill>
                <a:effectLst/>
                <a:latin typeface="+mj-lt"/>
              </a:rPr>
              <a:t>: The use of machine-learning algorithms to find faint patterns of relationship between data elements in large, noisy, and messy data sets, which can lead to actions to increase benefit in some form (diagnosis, profit, detection, etc.).</a:t>
            </a:r>
            <a:r>
              <a:rPr lang="en-US" dirty="0">
                <a:latin typeface="+mj-lt"/>
              </a:rPr>
              <a:t> </a:t>
            </a:r>
          </a:p>
          <a:p>
            <a:pPr marL="171450" indent="-171450">
              <a:spcBef>
                <a:spcPts val="1200"/>
              </a:spcBef>
              <a:buFont typeface="Arial" panose="020B0604020202020204" pitchFamily="34" charset="0"/>
              <a:buChar char="•"/>
            </a:pPr>
            <a:r>
              <a:rPr lang="en-US" b="0" i="1" dirty="0">
                <a:solidFill>
                  <a:srgbClr val="242021"/>
                </a:solidFill>
                <a:effectLst/>
                <a:latin typeface="+mj-lt"/>
              </a:rPr>
              <a:t>Knowledge discovery</a:t>
            </a:r>
            <a:r>
              <a:rPr lang="en-US" b="0" i="0" dirty="0">
                <a:solidFill>
                  <a:srgbClr val="242021"/>
                </a:solidFill>
                <a:effectLst/>
                <a:latin typeface="+mj-lt"/>
              </a:rPr>
              <a:t>: The entire process of data access, data exploration, data preparation, modeling, model deployment, and model monitoring. This broad process includes data mining activities, as shown in </a:t>
            </a:r>
            <a:r>
              <a:rPr lang="en-US" b="0" i="0" dirty="0">
                <a:solidFill>
                  <a:srgbClr val="0080AC"/>
                </a:solidFill>
                <a:effectLst/>
                <a:latin typeface="+mj-lt"/>
              </a:rPr>
              <a:t>Fig. 2.1</a:t>
            </a:r>
            <a:r>
              <a:rPr lang="en-US" b="0" i="0" dirty="0">
                <a:solidFill>
                  <a:srgbClr val="242021"/>
                </a:solidFill>
                <a:effectLst/>
                <a:latin typeface="+mj-lt"/>
              </a:rPr>
              <a:t>.</a:t>
            </a:r>
            <a:r>
              <a:rPr lang="en-US" dirty="0">
                <a:latin typeface="+mj-lt"/>
              </a:rPr>
              <a:t> </a:t>
            </a:r>
          </a:p>
          <a:p>
            <a:pPr marL="171450" indent="-171450">
              <a:spcBef>
                <a:spcPts val="1200"/>
              </a:spcBef>
              <a:buFont typeface="Arial" panose="020B0604020202020204" pitchFamily="34" charset="0"/>
              <a:buChar char="•"/>
            </a:pPr>
            <a:r>
              <a:rPr lang="en-US" b="0" i="1" dirty="0">
                <a:solidFill>
                  <a:srgbClr val="242021"/>
                </a:solidFill>
                <a:effectLst/>
                <a:latin typeface="+mj-lt"/>
              </a:rPr>
              <a:t>Data science</a:t>
            </a:r>
            <a:r>
              <a:rPr lang="en-US" b="0" i="0" dirty="0">
                <a:solidFill>
                  <a:srgbClr val="242021"/>
                </a:solidFill>
                <a:effectLst/>
                <a:latin typeface="+mj-lt"/>
              </a:rPr>
              <a:t>: The extension of knowledge discovery into data architecture of analytic data marts on one hand and complex image, speech, and textual analysis on the other hand with highly evolved machine-learning algorithms.</a:t>
            </a:r>
            <a:r>
              <a:rPr lang="en-US" dirty="0">
                <a:latin typeface="+mj-lt"/>
              </a:rPr>
              <a:t> </a:t>
            </a:r>
          </a:p>
        </p:txBody>
      </p:sp>
    </p:spTree>
    <p:extLst>
      <p:ext uri="{BB962C8B-B14F-4D97-AF65-F5344CB8AC3E}">
        <p14:creationId xmlns:p14="http://schemas.microsoft.com/office/powerpoint/2010/main" val="2756475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55B2-01F7-1870-3066-7504F6DC26D7}"/>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2C9E5EB1-0D99-3FE8-8215-61BF885F4A01}"/>
              </a:ext>
            </a:extLst>
          </p:cNvPr>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2088057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4CDFF-2714-16D3-5744-00C61209E70C}"/>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8C3E5564-FDBE-D261-D449-B16AB4316990}"/>
              </a:ext>
            </a:extLst>
          </p:cNvPr>
          <p:cNvPicPr>
            <a:picLocks noChangeAspect="1"/>
          </p:cNvPicPr>
          <p:nvPr/>
        </p:nvPicPr>
        <p:blipFill>
          <a:blip r:embed="rId2"/>
          <a:stretch>
            <a:fillRect/>
          </a:stretch>
        </p:blipFill>
        <p:spPr>
          <a:xfrm>
            <a:off x="1141869" y="0"/>
            <a:ext cx="6860262" cy="5143500"/>
          </a:xfrm>
          <a:prstGeom prst="rect">
            <a:avLst/>
          </a:prstGeom>
        </p:spPr>
      </p:pic>
    </p:spTree>
    <p:extLst>
      <p:ext uri="{BB962C8B-B14F-4D97-AF65-F5344CB8AC3E}">
        <p14:creationId xmlns:p14="http://schemas.microsoft.com/office/powerpoint/2010/main" val="3485918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1BC0-B722-D9A2-B3CF-F00930EC7E8E}"/>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ABE49802-D77D-0336-90D2-9115F1017198}"/>
              </a:ext>
            </a:extLst>
          </p:cNvPr>
          <p:cNvPicPr>
            <a:picLocks noChangeAspect="1"/>
          </p:cNvPicPr>
          <p:nvPr/>
        </p:nvPicPr>
        <p:blipFill>
          <a:blip r:embed="rId2"/>
          <a:stretch>
            <a:fillRect/>
          </a:stretch>
        </p:blipFill>
        <p:spPr>
          <a:xfrm>
            <a:off x="1141869" y="0"/>
            <a:ext cx="6860262" cy="5143500"/>
          </a:xfrm>
          <a:prstGeom prst="rect">
            <a:avLst/>
          </a:prstGeom>
        </p:spPr>
      </p:pic>
    </p:spTree>
    <p:extLst>
      <p:ext uri="{BB962C8B-B14F-4D97-AF65-F5344CB8AC3E}">
        <p14:creationId xmlns:p14="http://schemas.microsoft.com/office/powerpoint/2010/main" val="2965217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0A0DF-C947-80AB-B131-1E756E22E18F}"/>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DC08F696-453C-235F-E683-47C8BD1779AF}"/>
              </a:ext>
            </a:extLst>
          </p:cNvPr>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3847621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0BFF-02A1-C92F-73B4-7CAAA80516D8}"/>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F3E5273B-2E14-A73A-EE6D-5F8214FB32C8}"/>
              </a:ext>
            </a:extLst>
          </p:cNvPr>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2805028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C7E7D-11E9-B3C2-27E7-A9B0438AA7CD}"/>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7BA41F6C-144D-6A00-AAF2-C71BAFF9E767}"/>
              </a:ext>
            </a:extLst>
          </p:cNvPr>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3669787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2CBC5-2CB3-F97D-17D6-B35CB34E50A3}"/>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BDFA7F72-2436-9634-DB1C-DAEEEC8F50C3}"/>
              </a:ext>
            </a:extLst>
          </p:cNvPr>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3631777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57472-410A-CEE5-D086-A20E27FB731B}"/>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CB90AB52-42D8-6F3B-18A6-F494C932487D}"/>
              </a:ext>
            </a:extLst>
          </p:cNvPr>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1044565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2C9E8-6E0E-65CA-F195-2C19DED185CB}"/>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9B3B2E9B-00FB-9972-7E63-97080DADB3D3}"/>
              </a:ext>
            </a:extLst>
          </p:cNvPr>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505589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E6C1C-929A-8563-63AF-A31A9B8F4B47}"/>
              </a:ext>
            </a:extLst>
          </p:cNvPr>
          <p:cNvSpPr>
            <a:spLocks noGrp="1"/>
          </p:cNvSpPr>
          <p:nvPr>
            <p:ph type="title"/>
          </p:nvPr>
        </p:nvSpPr>
        <p:spPr>
          <a:xfrm>
            <a:off x="457200" y="2331000"/>
            <a:ext cx="8229600" cy="481500"/>
          </a:xfrm>
        </p:spPr>
        <p:txBody>
          <a:bodyPr/>
          <a:lstStyle/>
          <a:p>
            <a:r>
              <a:rPr lang="en-US" sz="4800" dirty="0" err="1"/>
              <a:t>Lanjutan</a:t>
            </a:r>
            <a:endParaRPr lang="id-ID" sz="5400" dirty="0"/>
          </a:p>
        </p:txBody>
      </p:sp>
    </p:spTree>
    <p:extLst>
      <p:ext uri="{BB962C8B-B14F-4D97-AF65-F5344CB8AC3E}">
        <p14:creationId xmlns:p14="http://schemas.microsoft.com/office/powerpoint/2010/main" val="2469552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5998B-6B4F-B4B5-2487-01F3EDE788AA}"/>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47936256-E6FE-9389-6731-5C0A9F8A699D}"/>
              </a:ext>
            </a:extLst>
          </p:cNvPr>
          <p:cNvPicPr>
            <a:picLocks noChangeAspect="1"/>
          </p:cNvPicPr>
          <p:nvPr/>
        </p:nvPicPr>
        <p:blipFill>
          <a:blip r:embed="rId2"/>
          <a:stretch>
            <a:fillRect/>
          </a:stretch>
        </p:blipFill>
        <p:spPr>
          <a:xfrm>
            <a:off x="433387" y="180975"/>
            <a:ext cx="8277225" cy="4781550"/>
          </a:xfrm>
          <a:prstGeom prst="rect">
            <a:avLst/>
          </a:prstGeom>
        </p:spPr>
      </p:pic>
      <p:sp>
        <p:nvSpPr>
          <p:cNvPr id="5" name="TextBox 4">
            <a:extLst>
              <a:ext uri="{FF2B5EF4-FFF2-40B4-BE49-F238E27FC236}">
                <a16:creationId xmlns:a16="http://schemas.microsoft.com/office/drawing/2014/main" id="{EE99D923-8281-C2EB-B780-5D0E7709D4E6}"/>
              </a:ext>
            </a:extLst>
          </p:cNvPr>
          <p:cNvSpPr txBox="1"/>
          <p:nvPr/>
        </p:nvSpPr>
        <p:spPr>
          <a:xfrm>
            <a:off x="198120" y="415921"/>
            <a:ext cx="3369539" cy="507831"/>
          </a:xfrm>
          <a:prstGeom prst="rect">
            <a:avLst/>
          </a:prstGeom>
          <a:noFill/>
        </p:spPr>
        <p:txBody>
          <a:bodyPr wrap="square">
            <a:spAutoFit/>
          </a:bodyPr>
          <a:lstStyle/>
          <a:p>
            <a:pPr algn="ctr"/>
            <a:r>
              <a:rPr lang="en-US" sz="900" b="0" i="0" dirty="0">
                <a:solidFill>
                  <a:schemeClr val="tx1"/>
                </a:solidFill>
                <a:effectLst/>
                <a:latin typeface="NexusSans"/>
              </a:rPr>
              <a:t>Ref: Robert Nisbet, Gary Miner, and Ken Yale. 2017. Handbook of Statistical Analysis and Data Mining Applications, Second Edition (2nd. ed.). Academic Press, Inc., USA.</a:t>
            </a:r>
          </a:p>
        </p:txBody>
      </p:sp>
    </p:spTree>
    <p:extLst>
      <p:ext uri="{BB962C8B-B14F-4D97-AF65-F5344CB8AC3E}">
        <p14:creationId xmlns:p14="http://schemas.microsoft.com/office/powerpoint/2010/main" val="2346213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AA4E5-EE5C-4855-9DF7-B02FE7CA0BBE}"/>
              </a:ext>
            </a:extLst>
          </p:cNvPr>
          <p:cNvSpPr>
            <a:spLocks noGrp="1"/>
          </p:cNvSpPr>
          <p:nvPr>
            <p:ph type="title"/>
          </p:nvPr>
        </p:nvSpPr>
        <p:spPr>
          <a:xfrm>
            <a:off x="628650" y="273844"/>
            <a:ext cx="7886700" cy="463027"/>
          </a:xfrm>
        </p:spPr>
        <p:txBody>
          <a:bodyPr>
            <a:noAutofit/>
          </a:bodyPr>
          <a:lstStyle/>
          <a:p>
            <a:pPr algn="ctr">
              <a:buClr>
                <a:srgbClr val="000000"/>
              </a:buClr>
              <a:buSzPts val="3000"/>
            </a:pPr>
            <a:r>
              <a:rPr lang="en-US" sz="3000" dirty="0">
                <a:solidFill>
                  <a:srgbClr val="000000"/>
                </a:solidFill>
                <a:latin typeface="Fira Sans Extra Condensed" panose="020B0503050000020004" pitchFamily="34" charset="0"/>
                <a:sym typeface="Fira Sans Extra Condensed"/>
              </a:rPr>
              <a:t>Data scientist</a:t>
            </a:r>
          </a:p>
        </p:txBody>
      </p:sp>
      <p:sp>
        <p:nvSpPr>
          <p:cNvPr id="3" name="Content Placeholder 2">
            <a:extLst>
              <a:ext uri="{FF2B5EF4-FFF2-40B4-BE49-F238E27FC236}">
                <a16:creationId xmlns:a16="http://schemas.microsoft.com/office/drawing/2014/main" id="{3209A7E2-BABF-4327-894B-3032BF372252}"/>
              </a:ext>
            </a:extLst>
          </p:cNvPr>
          <p:cNvSpPr>
            <a:spLocks noGrp="1"/>
          </p:cNvSpPr>
          <p:nvPr>
            <p:ph idx="1"/>
          </p:nvPr>
        </p:nvSpPr>
        <p:spPr>
          <a:xfrm>
            <a:off x="628650" y="807447"/>
            <a:ext cx="7886700" cy="3263504"/>
          </a:xfrm>
        </p:spPr>
        <p:txBody>
          <a:bodyPr/>
          <a:lstStyle/>
          <a:p>
            <a:pPr marL="0" indent="0">
              <a:buNone/>
            </a:pPr>
            <a:r>
              <a:rPr lang="en-US" dirty="0">
                <a:solidFill>
                  <a:srgbClr val="C00000"/>
                </a:solidFill>
              </a:rPr>
              <a:t>Data scientist is a person who is better at statistics than any software engineers and better at software engineering than any statistician.</a:t>
            </a:r>
          </a:p>
          <a:p>
            <a:pPr marL="0" indent="0">
              <a:buNone/>
            </a:pPr>
            <a:r>
              <a:rPr lang="en-US" dirty="0">
                <a:solidFill>
                  <a:srgbClr val="00B050"/>
                </a:solidFill>
              </a:rPr>
              <a:t>(so obviously a physicist can do this!!, come on we have derived the theory of everything and we found the God particle.)</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F786AE1B-36BB-4737-B58A-90E37DF36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0910" y="2174012"/>
            <a:ext cx="3880821" cy="2857748"/>
          </a:xfrm>
          <a:prstGeom prst="rect">
            <a:avLst/>
          </a:prstGeom>
        </p:spPr>
      </p:pic>
      <p:sp>
        <p:nvSpPr>
          <p:cNvPr id="6" name="Rectangle 5">
            <a:extLst>
              <a:ext uri="{FF2B5EF4-FFF2-40B4-BE49-F238E27FC236}">
                <a16:creationId xmlns:a16="http://schemas.microsoft.com/office/drawing/2014/main" id="{FD19CC31-47D4-4578-BA91-00640BC6718A}"/>
              </a:ext>
            </a:extLst>
          </p:cNvPr>
          <p:cNvSpPr/>
          <p:nvPr/>
        </p:nvSpPr>
        <p:spPr>
          <a:xfrm>
            <a:off x="628651" y="4771553"/>
            <a:ext cx="2807179" cy="219291"/>
          </a:xfrm>
          <a:prstGeom prst="rect">
            <a:avLst/>
          </a:prstGeom>
        </p:spPr>
        <p:txBody>
          <a:bodyPr wrap="none">
            <a:spAutoFit/>
          </a:bodyPr>
          <a:lstStyle/>
          <a:p>
            <a:r>
              <a:rPr lang="en-US" sz="825" b="1" dirty="0"/>
              <a:t>http://www.toprepo.com/demand-for-data-scientists/</a:t>
            </a:r>
          </a:p>
        </p:txBody>
      </p:sp>
    </p:spTree>
    <p:extLst>
      <p:ext uri="{BB962C8B-B14F-4D97-AF65-F5344CB8AC3E}">
        <p14:creationId xmlns:p14="http://schemas.microsoft.com/office/powerpoint/2010/main" val="1946833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EAE595-4F26-4441-841E-FA3DCB3E00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7352" y="570051"/>
            <a:ext cx="6169285" cy="3105626"/>
          </a:xfrm>
        </p:spPr>
      </p:pic>
      <p:sp>
        <p:nvSpPr>
          <p:cNvPr id="6" name="Title 1">
            <a:extLst>
              <a:ext uri="{FF2B5EF4-FFF2-40B4-BE49-F238E27FC236}">
                <a16:creationId xmlns:a16="http://schemas.microsoft.com/office/drawing/2014/main" id="{BDDF128F-E7C9-4153-996B-95D0DA590F91}"/>
              </a:ext>
            </a:extLst>
          </p:cNvPr>
          <p:cNvSpPr>
            <a:spLocks noGrp="1"/>
          </p:cNvSpPr>
          <p:nvPr>
            <p:ph type="title"/>
          </p:nvPr>
        </p:nvSpPr>
        <p:spPr>
          <a:xfrm>
            <a:off x="628644" y="111746"/>
            <a:ext cx="7886700" cy="511709"/>
          </a:xfrm>
        </p:spPr>
        <p:txBody>
          <a:bodyPr>
            <a:noAutofit/>
          </a:bodyPr>
          <a:lstStyle/>
          <a:p>
            <a:pPr algn="ctr">
              <a:buClr>
                <a:srgbClr val="000000"/>
              </a:buClr>
              <a:buSzPts val="3000"/>
            </a:pPr>
            <a:r>
              <a:rPr lang="en-US" sz="3000" dirty="0">
                <a:solidFill>
                  <a:srgbClr val="000000"/>
                </a:solidFill>
                <a:latin typeface="Fira Sans Extra Condensed" panose="020B0503050000020004" pitchFamily="34" charset="0"/>
              </a:rPr>
              <a:t>Data scientist</a:t>
            </a:r>
          </a:p>
        </p:txBody>
      </p:sp>
      <p:pic>
        <p:nvPicPr>
          <p:cNvPr id="7" name="Content Placeholder 5">
            <a:extLst>
              <a:ext uri="{FF2B5EF4-FFF2-40B4-BE49-F238E27FC236}">
                <a16:creationId xmlns:a16="http://schemas.microsoft.com/office/drawing/2014/main" id="{B50CA555-0086-4992-826E-53471B958D38}"/>
              </a:ext>
            </a:extLst>
          </p:cNvPr>
          <p:cNvPicPr>
            <a:picLocks noChangeAspect="1"/>
          </p:cNvPicPr>
          <p:nvPr/>
        </p:nvPicPr>
        <p:blipFill rotWithShape="1">
          <a:blip r:embed="rId3">
            <a:extLst>
              <a:ext uri="{28A0092B-C50C-407E-A947-70E740481C1C}">
                <a14:useLocalDpi xmlns:a14="http://schemas.microsoft.com/office/drawing/2010/main" val="0"/>
              </a:ext>
            </a:extLst>
          </a:blip>
          <a:srcRect t="31776"/>
          <a:stretch/>
        </p:blipFill>
        <p:spPr>
          <a:xfrm>
            <a:off x="1762288" y="3360421"/>
            <a:ext cx="5619413" cy="1563374"/>
          </a:xfrm>
          <a:prstGeom prst="rect">
            <a:avLst/>
          </a:prstGeom>
        </p:spPr>
      </p:pic>
      <p:sp>
        <p:nvSpPr>
          <p:cNvPr id="8" name="Rectangle 7">
            <a:extLst>
              <a:ext uri="{FF2B5EF4-FFF2-40B4-BE49-F238E27FC236}">
                <a16:creationId xmlns:a16="http://schemas.microsoft.com/office/drawing/2014/main" id="{87B49ABF-766D-44E6-92D2-4DAB55664C3B}"/>
              </a:ext>
            </a:extLst>
          </p:cNvPr>
          <p:cNvSpPr/>
          <p:nvPr/>
        </p:nvSpPr>
        <p:spPr>
          <a:xfrm>
            <a:off x="4475196" y="4814149"/>
            <a:ext cx="2400016" cy="219291"/>
          </a:xfrm>
          <a:prstGeom prst="rect">
            <a:avLst/>
          </a:prstGeom>
        </p:spPr>
        <p:txBody>
          <a:bodyPr wrap="none">
            <a:spAutoFit/>
          </a:bodyPr>
          <a:lstStyle/>
          <a:p>
            <a:r>
              <a:rPr lang="en-US" sz="825" b="1" dirty="0"/>
              <a:t>Source: jacobjwalker.effectiveeducation.org</a:t>
            </a:r>
          </a:p>
        </p:txBody>
      </p:sp>
    </p:spTree>
    <p:extLst>
      <p:ext uri="{BB962C8B-B14F-4D97-AF65-F5344CB8AC3E}">
        <p14:creationId xmlns:p14="http://schemas.microsoft.com/office/powerpoint/2010/main" val="1602960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05341-67EA-F8D9-48C3-B1AE8E5EE582}"/>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B52DFEB7-A9A1-F6C5-5D6F-C4F85D33F8A2}"/>
              </a:ext>
            </a:extLst>
          </p:cNvPr>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1621474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048C6-6675-4FCB-98D3-4020D6B54CA9}"/>
              </a:ext>
            </a:extLst>
          </p:cNvPr>
          <p:cNvSpPr>
            <a:spLocks noGrp="1"/>
          </p:cNvSpPr>
          <p:nvPr>
            <p:ph type="title"/>
          </p:nvPr>
        </p:nvSpPr>
        <p:spPr>
          <a:xfrm>
            <a:off x="628650" y="93043"/>
            <a:ext cx="7886700" cy="994172"/>
          </a:xfrm>
        </p:spPr>
        <p:txBody>
          <a:bodyPr/>
          <a:lstStyle/>
          <a:p>
            <a:pPr algn="ctr">
              <a:buClr>
                <a:srgbClr val="000000"/>
              </a:buClr>
              <a:buSzPts val="3000"/>
            </a:pPr>
            <a:r>
              <a:rPr lang="en-US" sz="3000" dirty="0">
                <a:solidFill>
                  <a:srgbClr val="000000"/>
                </a:solidFill>
                <a:latin typeface="Fira Sans Extra Condensed" panose="020B0503050000020004" pitchFamily="34" charset="0"/>
              </a:rPr>
              <a:t>Tools for doing data science</a:t>
            </a:r>
          </a:p>
        </p:txBody>
      </p:sp>
      <p:sp>
        <p:nvSpPr>
          <p:cNvPr id="3" name="Content Placeholder 2">
            <a:extLst>
              <a:ext uri="{FF2B5EF4-FFF2-40B4-BE49-F238E27FC236}">
                <a16:creationId xmlns:a16="http://schemas.microsoft.com/office/drawing/2014/main" id="{194E02E8-168C-4101-8501-DF7319FD0620}"/>
              </a:ext>
            </a:extLst>
          </p:cNvPr>
          <p:cNvSpPr>
            <a:spLocks noGrp="1"/>
          </p:cNvSpPr>
          <p:nvPr>
            <p:ph idx="1"/>
          </p:nvPr>
        </p:nvSpPr>
        <p:spPr/>
        <p:txBody>
          <a:bodyPr/>
          <a:lstStyle/>
          <a:p>
            <a:pPr marL="0" indent="0">
              <a:buNone/>
            </a:pPr>
            <a:r>
              <a:rPr lang="en-US" dirty="0"/>
              <a:t> </a:t>
            </a:r>
          </a:p>
        </p:txBody>
      </p:sp>
      <p:pic>
        <p:nvPicPr>
          <p:cNvPr id="4" name="Picture 3">
            <a:extLst>
              <a:ext uri="{FF2B5EF4-FFF2-40B4-BE49-F238E27FC236}">
                <a16:creationId xmlns:a16="http://schemas.microsoft.com/office/drawing/2014/main" id="{C9976FF7-0904-4D9E-9309-FDD883DEB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385" y="1006388"/>
            <a:ext cx="7151230" cy="3845535"/>
          </a:xfrm>
          <a:prstGeom prst="rect">
            <a:avLst/>
          </a:prstGeom>
        </p:spPr>
      </p:pic>
      <p:sp>
        <p:nvSpPr>
          <p:cNvPr id="5" name="TextBox 4">
            <a:extLst>
              <a:ext uri="{FF2B5EF4-FFF2-40B4-BE49-F238E27FC236}">
                <a16:creationId xmlns:a16="http://schemas.microsoft.com/office/drawing/2014/main" id="{A6A5EADF-3832-4910-926A-75BD166A4A85}"/>
              </a:ext>
            </a:extLst>
          </p:cNvPr>
          <p:cNvSpPr txBox="1"/>
          <p:nvPr/>
        </p:nvSpPr>
        <p:spPr>
          <a:xfrm>
            <a:off x="190499" y="4869390"/>
            <a:ext cx="7562850" cy="264084"/>
          </a:xfrm>
          <a:prstGeom prst="rect">
            <a:avLst/>
          </a:prstGeom>
          <a:noFill/>
        </p:spPr>
        <p:txBody>
          <a:bodyPr wrap="none" lIns="0" tIns="0" rIns="0" bIns="0" rtlCol="0">
            <a:noAutofit/>
          </a:bodyPr>
          <a:lstStyle/>
          <a:p>
            <a:pPr>
              <a:lnSpc>
                <a:spcPct val="90000"/>
              </a:lnSpc>
            </a:pPr>
            <a:r>
              <a:rPr lang="en-US" sz="750" b="1" dirty="0">
                <a:solidFill>
                  <a:srgbClr val="7030A0"/>
                </a:solidFill>
              </a:rPr>
              <a:t>P. Wang (Anaconda) &amp; K Carlsson (Forrester) “Best Practice For Scaling Data Science Across the Organization” May 2018</a:t>
            </a:r>
          </a:p>
        </p:txBody>
      </p:sp>
    </p:spTree>
    <p:extLst>
      <p:ext uri="{BB962C8B-B14F-4D97-AF65-F5344CB8AC3E}">
        <p14:creationId xmlns:p14="http://schemas.microsoft.com/office/powerpoint/2010/main" val="1499773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4D6CEC-CD75-A079-5190-CBAC1E2B70C2}"/>
              </a:ext>
            </a:extLst>
          </p:cNvPr>
          <p:cNvSpPr/>
          <p:nvPr/>
        </p:nvSpPr>
        <p:spPr>
          <a:xfrm>
            <a:off x="6189978" y="1222613"/>
            <a:ext cx="2753444" cy="334280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id-ID" dirty="0"/>
          </a:p>
        </p:txBody>
      </p:sp>
      <p:sp>
        <p:nvSpPr>
          <p:cNvPr id="12" name="Rectangle: Rounded Corners 11">
            <a:extLst>
              <a:ext uri="{FF2B5EF4-FFF2-40B4-BE49-F238E27FC236}">
                <a16:creationId xmlns:a16="http://schemas.microsoft.com/office/drawing/2014/main" id="{4B85D59A-B874-2D1A-4D4F-417409463ECF}"/>
              </a:ext>
            </a:extLst>
          </p:cNvPr>
          <p:cNvSpPr/>
          <p:nvPr/>
        </p:nvSpPr>
        <p:spPr>
          <a:xfrm>
            <a:off x="3177435" y="1259171"/>
            <a:ext cx="2753444" cy="334280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id-ID" dirty="0"/>
          </a:p>
        </p:txBody>
      </p:sp>
      <p:sp>
        <p:nvSpPr>
          <p:cNvPr id="11" name="Rectangle: Rounded Corners 10">
            <a:extLst>
              <a:ext uri="{FF2B5EF4-FFF2-40B4-BE49-F238E27FC236}">
                <a16:creationId xmlns:a16="http://schemas.microsoft.com/office/drawing/2014/main" id="{14FF173A-62AD-9E7D-27F1-3D01CE011A3C}"/>
              </a:ext>
            </a:extLst>
          </p:cNvPr>
          <p:cNvSpPr/>
          <p:nvPr/>
        </p:nvSpPr>
        <p:spPr>
          <a:xfrm>
            <a:off x="164892" y="1259171"/>
            <a:ext cx="2753444" cy="334280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id-ID" dirty="0"/>
          </a:p>
        </p:txBody>
      </p:sp>
      <p:sp>
        <p:nvSpPr>
          <p:cNvPr id="2" name="Title 1">
            <a:extLst>
              <a:ext uri="{FF2B5EF4-FFF2-40B4-BE49-F238E27FC236}">
                <a16:creationId xmlns:a16="http://schemas.microsoft.com/office/drawing/2014/main" id="{315C8F4F-032B-3BF1-CEEA-FFCCAE6B36F9}"/>
              </a:ext>
            </a:extLst>
          </p:cNvPr>
          <p:cNvSpPr>
            <a:spLocks noGrp="1"/>
          </p:cNvSpPr>
          <p:nvPr>
            <p:ph type="title"/>
          </p:nvPr>
        </p:nvSpPr>
        <p:spPr/>
        <p:txBody>
          <a:bodyPr/>
          <a:lstStyle/>
          <a:p>
            <a:r>
              <a:rPr lang="en-US" dirty="0"/>
              <a:t>Data Mining Tools</a:t>
            </a:r>
            <a:endParaRPr lang="id-ID" dirty="0"/>
          </a:p>
        </p:txBody>
      </p:sp>
      <p:sp>
        <p:nvSpPr>
          <p:cNvPr id="3" name="TextBox 2">
            <a:extLst>
              <a:ext uri="{FF2B5EF4-FFF2-40B4-BE49-F238E27FC236}">
                <a16:creationId xmlns:a16="http://schemas.microsoft.com/office/drawing/2014/main" id="{0E929A59-46E9-936D-E11F-612EF28D22B7}"/>
              </a:ext>
            </a:extLst>
          </p:cNvPr>
          <p:cNvSpPr txBox="1"/>
          <p:nvPr/>
        </p:nvSpPr>
        <p:spPr>
          <a:xfrm>
            <a:off x="1094283" y="3725053"/>
            <a:ext cx="780983" cy="307777"/>
          </a:xfrm>
          <a:prstGeom prst="rect">
            <a:avLst/>
          </a:prstGeom>
          <a:noFill/>
        </p:spPr>
        <p:txBody>
          <a:bodyPr wrap="none" rtlCol="0">
            <a:spAutoFit/>
          </a:bodyPr>
          <a:lstStyle/>
          <a:p>
            <a:r>
              <a:rPr lang="en-US" dirty="0"/>
              <a:t>Orange</a:t>
            </a:r>
            <a:endParaRPr lang="id-ID" dirty="0"/>
          </a:p>
        </p:txBody>
      </p:sp>
      <p:pic>
        <p:nvPicPr>
          <p:cNvPr id="1028" name="Picture 4">
            <a:extLst>
              <a:ext uri="{FF2B5EF4-FFF2-40B4-BE49-F238E27FC236}">
                <a16:creationId xmlns:a16="http://schemas.microsoft.com/office/drawing/2014/main" id="{C28C2CEC-6EA0-39E2-598C-60937B2A8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077" y="1991798"/>
            <a:ext cx="2392930" cy="16189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Orange Data Mining">
            <a:extLst>
              <a:ext uri="{FF2B5EF4-FFF2-40B4-BE49-F238E27FC236}">
                <a16:creationId xmlns:a16="http://schemas.microsoft.com/office/drawing/2014/main" id="{D0884F32-3E48-E4D9-CCEB-D2C18013D2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57" y="1416115"/>
            <a:ext cx="1394285" cy="9219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3EE9486-4D72-2FD3-89DA-0146029DED37}"/>
              </a:ext>
            </a:extLst>
          </p:cNvPr>
          <p:cNvSpPr txBox="1"/>
          <p:nvPr/>
        </p:nvSpPr>
        <p:spPr>
          <a:xfrm>
            <a:off x="162418" y="4032830"/>
            <a:ext cx="2753444" cy="307777"/>
          </a:xfrm>
          <a:prstGeom prst="rect">
            <a:avLst/>
          </a:prstGeom>
          <a:noFill/>
        </p:spPr>
        <p:txBody>
          <a:bodyPr wrap="square">
            <a:spAutoFit/>
          </a:bodyPr>
          <a:lstStyle/>
          <a:p>
            <a:pPr algn="ctr"/>
            <a:r>
              <a:rPr lang="id-ID" dirty="0">
                <a:hlinkClick r:id="rId4"/>
              </a:rPr>
              <a:t>https://orangedatamining.com/</a:t>
            </a:r>
            <a:r>
              <a:rPr lang="en-US" dirty="0"/>
              <a:t> </a:t>
            </a:r>
            <a:endParaRPr lang="id-ID" dirty="0"/>
          </a:p>
        </p:txBody>
      </p:sp>
      <p:pic>
        <p:nvPicPr>
          <p:cNvPr id="1030" name="Picture 6">
            <a:extLst>
              <a:ext uri="{FF2B5EF4-FFF2-40B4-BE49-F238E27FC236}">
                <a16:creationId xmlns:a16="http://schemas.microsoft.com/office/drawing/2014/main" id="{1CE9B8F1-168C-2F22-DA98-4EF66744CB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7094" y="1787328"/>
            <a:ext cx="2394127" cy="15489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64D8CE-C041-7F72-7D21-9225E32BF70A}"/>
              </a:ext>
            </a:extLst>
          </p:cNvPr>
          <p:cNvSpPr txBox="1"/>
          <p:nvPr/>
        </p:nvSpPr>
        <p:spPr>
          <a:xfrm>
            <a:off x="4004166" y="3720456"/>
            <a:ext cx="1099981" cy="307777"/>
          </a:xfrm>
          <a:prstGeom prst="rect">
            <a:avLst/>
          </a:prstGeom>
          <a:noFill/>
        </p:spPr>
        <p:txBody>
          <a:bodyPr wrap="none" rtlCol="0">
            <a:spAutoFit/>
          </a:bodyPr>
          <a:lstStyle/>
          <a:p>
            <a:r>
              <a:rPr lang="en-US" dirty="0"/>
              <a:t>RapidMiner</a:t>
            </a:r>
            <a:endParaRPr lang="id-ID" dirty="0"/>
          </a:p>
        </p:txBody>
      </p:sp>
      <p:sp>
        <p:nvSpPr>
          <p:cNvPr id="8" name="TextBox 7">
            <a:extLst>
              <a:ext uri="{FF2B5EF4-FFF2-40B4-BE49-F238E27FC236}">
                <a16:creationId xmlns:a16="http://schemas.microsoft.com/office/drawing/2014/main" id="{309DE920-37C1-8D8E-30E5-662662F4B263}"/>
              </a:ext>
            </a:extLst>
          </p:cNvPr>
          <p:cNvSpPr txBox="1"/>
          <p:nvPr/>
        </p:nvSpPr>
        <p:spPr>
          <a:xfrm>
            <a:off x="3174960" y="4028233"/>
            <a:ext cx="2753444" cy="307777"/>
          </a:xfrm>
          <a:prstGeom prst="rect">
            <a:avLst/>
          </a:prstGeom>
          <a:noFill/>
        </p:spPr>
        <p:txBody>
          <a:bodyPr wrap="square">
            <a:spAutoFit/>
          </a:bodyPr>
          <a:lstStyle/>
          <a:p>
            <a:pPr algn="ctr"/>
            <a:r>
              <a:rPr lang="id-ID" dirty="0">
                <a:hlinkClick r:id="rId6"/>
              </a:rPr>
              <a:t>https://rapidminer.com/</a:t>
            </a:r>
            <a:r>
              <a:rPr lang="en-US" dirty="0"/>
              <a:t> </a:t>
            </a:r>
            <a:endParaRPr lang="id-ID" dirty="0"/>
          </a:p>
        </p:txBody>
      </p:sp>
      <p:pic>
        <p:nvPicPr>
          <p:cNvPr id="1032" name="Picture 8" descr="00 teaser">
            <a:extLst>
              <a:ext uri="{FF2B5EF4-FFF2-40B4-BE49-F238E27FC236}">
                <a16:creationId xmlns:a16="http://schemas.microsoft.com/office/drawing/2014/main" id="{6051A308-7E97-0DA1-153D-F601E296BF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7360" y="1723265"/>
            <a:ext cx="2645482" cy="167704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4B4B202-D719-1056-E5AB-0B1EF002E3D1}"/>
              </a:ext>
            </a:extLst>
          </p:cNvPr>
          <p:cNvSpPr txBox="1"/>
          <p:nvPr/>
        </p:nvSpPr>
        <p:spPr>
          <a:xfrm>
            <a:off x="7177832" y="3715859"/>
            <a:ext cx="753732" cy="307777"/>
          </a:xfrm>
          <a:prstGeom prst="rect">
            <a:avLst/>
          </a:prstGeom>
          <a:noFill/>
        </p:spPr>
        <p:txBody>
          <a:bodyPr wrap="none" rtlCol="0">
            <a:spAutoFit/>
          </a:bodyPr>
          <a:lstStyle/>
          <a:p>
            <a:r>
              <a:rPr lang="en-US" dirty="0"/>
              <a:t>KNIME</a:t>
            </a:r>
            <a:endParaRPr lang="id-ID" dirty="0"/>
          </a:p>
        </p:txBody>
      </p:sp>
      <p:sp>
        <p:nvSpPr>
          <p:cNvPr id="10" name="TextBox 9">
            <a:extLst>
              <a:ext uri="{FF2B5EF4-FFF2-40B4-BE49-F238E27FC236}">
                <a16:creationId xmlns:a16="http://schemas.microsoft.com/office/drawing/2014/main" id="{0A836336-80D0-C11B-C56A-B8F9DC5F8552}"/>
              </a:ext>
            </a:extLst>
          </p:cNvPr>
          <p:cNvSpPr txBox="1"/>
          <p:nvPr/>
        </p:nvSpPr>
        <p:spPr>
          <a:xfrm>
            <a:off x="6189978" y="4035728"/>
            <a:ext cx="2753444" cy="307777"/>
          </a:xfrm>
          <a:prstGeom prst="rect">
            <a:avLst/>
          </a:prstGeom>
          <a:noFill/>
        </p:spPr>
        <p:txBody>
          <a:bodyPr wrap="square">
            <a:spAutoFit/>
          </a:bodyPr>
          <a:lstStyle/>
          <a:p>
            <a:pPr algn="ctr"/>
            <a:r>
              <a:rPr lang="id-ID" dirty="0">
                <a:hlinkClick r:id="rId8"/>
              </a:rPr>
              <a:t>https://www.knime.com/</a:t>
            </a:r>
            <a:r>
              <a:rPr lang="en-US" dirty="0"/>
              <a:t> </a:t>
            </a:r>
            <a:endParaRPr lang="id-ID" dirty="0"/>
          </a:p>
        </p:txBody>
      </p:sp>
    </p:spTree>
    <p:extLst>
      <p:ext uri="{BB962C8B-B14F-4D97-AF65-F5344CB8AC3E}">
        <p14:creationId xmlns:p14="http://schemas.microsoft.com/office/powerpoint/2010/main" val="1658202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9469E-6D8A-54B3-AE43-3BBE21FAF379}"/>
              </a:ext>
            </a:extLst>
          </p:cNvPr>
          <p:cNvSpPr>
            <a:spLocks noGrp="1"/>
          </p:cNvSpPr>
          <p:nvPr>
            <p:ph type="title"/>
          </p:nvPr>
        </p:nvSpPr>
        <p:spPr/>
        <p:txBody>
          <a:bodyPr/>
          <a:lstStyle/>
          <a:p>
            <a:endParaRPr lang="id-ID"/>
          </a:p>
        </p:txBody>
      </p:sp>
      <p:pic>
        <p:nvPicPr>
          <p:cNvPr id="3" name="Content Placeholder 4">
            <a:extLst>
              <a:ext uri="{FF2B5EF4-FFF2-40B4-BE49-F238E27FC236}">
                <a16:creationId xmlns:a16="http://schemas.microsoft.com/office/drawing/2014/main" id="{4D1C4E25-7DEE-4149-8EDC-A40F5F071A95}"/>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1177612" y="286499"/>
            <a:ext cx="6788775" cy="4570501"/>
          </a:xfrm>
          <a:prstGeom prst="rect">
            <a:avLst/>
          </a:prstGeom>
        </p:spPr>
      </p:pic>
      <p:sp>
        <p:nvSpPr>
          <p:cNvPr id="5" name="TextBox 4">
            <a:extLst>
              <a:ext uri="{FF2B5EF4-FFF2-40B4-BE49-F238E27FC236}">
                <a16:creationId xmlns:a16="http://schemas.microsoft.com/office/drawing/2014/main" id="{35F4FC0A-1CDD-204A-66B8-0A7128670FDB}"/>
              </a:ext>
            </a:extLst>
          </p:cNvPr>
          <p:cNvSpPr txBox="1"/>
          <p:nvPr/>
        </p:nvSpPr>
        <p:spPr>
          <a:xfrm>
            <a:off x="2285999" y="4828087"/>
            <a:ext cx="4572000" cy="307777"/>
          </a:xfrm>
          <a:prstGeom prst="rect">
            <a:avLst/>
          </a:prstGeom>
          <a:noFill/>
        </p:spPr>
        <p:txBody>
          <a:bodyPr wrap="square">
            <a:spAutoFit/>
          </a:bodyPr>
          <a:lstStyle/>
          <a:p>
            <a:r>
              <a:rPr lang="id-ID" dirty="0"/>
              <a:t>https://www.ibm.com/id-en/topics/artificial-intelligence</a:t>
            </a:r>
          </a:p>
        </p:txBody>
      </p:sp>
    </p:spTree>
    <p:extLst>
      <p:ext uri="{BB962C8B-B14F-4D97-AF65-F5344CB8AC3E}">
        <p14:creationId xmlns:p14="http://schemas.microsoft.com/office/powerpoint/2010/main" val="3346607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E52C4-38EA-5F61-4689-44DA7250E5AA}"/>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BA28C979-6355-0BBA-EEC2-4FB826162DD8}"/>
              </a:ext>
            </a:extLst>
          </p:cNvPr>
          <p:cNvPicPr>
            <a:picLocks noChangeAspect="1"/>
          </p:cNvPicPr>
          <p:nvPr/>
        </p:nvPicPr>
        <p:blipFill>
          <a:blip r:embed="rId2"/>
          <a:stretch>
            <a:fillRect/>
          </a:stretch>
        </p:blipFill>
        <p:spPr>
          <a:xfrm>
            <a:off x="563176" y="190111"/>
            <a:ext cx="8123624" cy="4541914"/>
          </a:xfrm>
          <a:prstGeom prst="rect">
            <a:avLst/>
          </a:prstGeom>
        </p:spPr>
      </p:pic>
      <p:sp>
        <p:nvSpPr>
          <p:cNvPr id="6" name="TextBox 5">
            <a:extLst>
              <a:ext uri="{FF2B5EF4-FFF2-40B4-BE49-F238E27FC236}">
                <a16:creationId xmlns:a16="http://schemas.microsoft.com/office/drawing/2014/main" id="{62AECEE2-B223-2231-EBD2-E47141C1D085}"/>
              </a:ext>
            </a:extLst>
          </p:cNvPr>
          <p:cNvSpPr txBox="1"/>
          <p:nvPr/>
        </p:nvSpPr>
        <p:spPr>
          <a:xfrm>
            <a:off x="1900004" y="4837973"/>
            <a:ext cx="4924269" cy="230832"/>
          </a:xfrm>
          <a:prstGeom prst="rect">
            <a:avLst/>
          </a:prstGeom>
          <a:noFill/>
        </p:spPr>
        <p:txBody>
          <a:bodyPr wrap="square">
            <a:spAutoFit/>
          </a:bodyPr>
          <a:lstStyle/>
          <a:p>
            <a:pPr algn="ctr"/>
            <a:r>
              <a:rPr lang="id-ID" sz="900" dirty="0">
                <a:hlinkClick r:id="rId3"/>
              </a:rPr>
              <a:t>https://www.javatpoint.com/difference-between-artificial-intelligence-and-machine-learning</a:t>
            </a:r>
            <a:r>
              <a:rPr lang="en-US" sz="900" dirty="0"/>
              <a:t> </a:t>
            </a:r>
            <a:endParaRPr lang="id-ID" sz="900" dirty="0"/>
          </a:p>
        </p:txBody>
      </p:sp>
    </p:spTree>
    <p:extLst>
      <p:ext uri="{BB962C8B-B14F-4D97-AF65-F5344CB8AC3E}">
        <p14:creationId xmlns:p14="http://schemas.microsoft.com/office/powerpoint/2010/main" val="1965078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E13F6-166D-9787-5C32-20E56B67EAFD}"/>
              </a:ext>
            </a:extLst>
          </p:cNvPr>
          <p:cNvSpPr>
            <a:spLocks noGrp="1"/>
          </p:cNvSpPr>
          <p:nvPr>
            <p:ph type="title"/>
          </p:nvPr>
        </p:nvSpPr>
        <p:spPr/>
        <p:txBody>
          <a:bodyPr/>
          <a:lstStyle/>
          <a:p>
            <a:endParaRPr lang="id-ID"/>
          </a:p>
        </p:txBody>
      </p:sp>
      <p:pic>
        <p:nvPicPr>
          <p:cNvPr id="4" name="Picture 3">
            <a:extLst>
              <a:ext uri="{FF2B5EF4-FFF2-40B4-BE49-F238E27FC236}">
                <a16:creationId xmlns:a16="http://schemas.microsoft.com/office/drawing/2014/main" id="{3B6443ED-15C0-1927-6E1B-53E6FFAB91F2}"/>
              </a:ext>
            </a:extLst>
          </p:cNvPr>
          <p:cNvPicPr>
            <a:picLocks noChangeAspect="1"/>
          </p:cNvPicPr>
          <p:nvPr/>
        </p:nvPicPr>
        <p:blipFill>
          <a:blip r:embed="rId2"/>
          <a:stretch>
            <a:fillRect/>
          </a:stretch>
        </p:blipFill>
        <p:spPr>
          <a:xfrm>
            <a:off x="513998" y="1100962"/>
            <a:ext cx="8116003" cy="2941575"/>
          </a:xfrm>
          <a:prstGeom prst="rect">
            <a:avLst/>
          </a:prstGeom>
        </p:spPr>
      </p:pic>
      <p:sp>
        <p:nvSpPr>
          <p:cNvPr id="5" name="TextBox 4">
            <a:extLst>
              <a:ext uri="{FF2B5EF4-FFF2-40B4-BE49-F238E27FC236}">
                <a16:creationId xmlns:a16="http://schemas.microsoft.com/office/drawing/2014/main" id="{C32A2F0E-6559-277D-A228-CDE12E1E935D}"/>
              </a:ext>
            </a:extLst>
          </p:cNvPr>
          <p:cNvSpPr txBox="1"/>
          <p:nvPr/>
        </p:nvSpPr>
        <p:spPr>
          <a:xfrm>
            <a:off x="1900004" y="4837973"/>
            <a:ext cx="4924269" cy="230832"/>
          </a:xfrm>
          <a:prstGeom prst="rect">
            <a:avLst/>
          </a:prstGeom>
          <a:noFill/>
        </p:spPr>
        <p:txBody>
          <a:bodyPr wrap="square">
            <a:spAutoFit/>
          </a:bodyPr>
          <a:lstStyle/>
          <a:p>
            <a:pPr algn="ctr"/>
            <a:r>
              <a:rPr lang="id-ID" sz="900" dirty="0">
                <a:hlinkClick r:id="rId3"/>
              </a:rPr>
              <a:t>https://www.javatpoint.com/difference-between-artificial-intelligence-and-machine-learning</a:t>
            </a:r>
            <a:r>
              <a:rPr lang="en-US" sz="900" dirty="0"/>
              <a:t> </a:t>
            </a:r>
            <a:endParaRPr lang="id-ID" sz="900" dirty="0"/>
          </a:p>
        </p:txBody>
      </p:sp>
    </p:spTree>
    <p:extLst>
      <p:ext uri="{BB962C8B-B14F-4D97-AF65-F5344CB8AC3E}">
        <p14:creationId xmlns:p14="http://schemas.microsoft.com/office/powerpoint/2010/main" val="2551474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934D7-442A-7170-F051-36268223C382}"/>
              </a:ext>
            </a:extLst>
          </p:cNvPr>
          <p:cNvSpPr>
            <a:spLocks noGrp="1"/>
          </p:cNvSpPr>
          <p:nvPr>
            <p:ph type="title"/>
          </p:nvPr>
        </p:nvSpPr>
        <p:spPr/>
        <p:txBody>
          <a:bodyPr/>
          <a:lstStyle/>
          <a:p>
            <a:r>
              <a:rPr lang="en-US" dirty="0"/>
              <a:t>Supervised Learning</a:t>
            </a:r>
            <a:endParaRPr lang="id-ID" dirty="0"/>
          </a:p>
        </p:txBody>
      </p:sp>
      <p:pic>
        <p:nvPicPr>
          <p:cNvPr id="1026" name="Picture 2" descr="Supervised Machine learning">
            <a:extLst>
              <a:ext uri="{FF2B5EF4-FFF2-40B4-BE49-F238E27FC236}">
                <a16:creationId xmlns:a16="http://schemas.microsoft.com/office/drawing/2014/main" id="{38663A1F-7919-469F-F60C-863A125287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315387"/>
            <a:ext cx="5715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584E47-F62D-AE17-C219-5EB31FD1ADCF}"/>
              </a:ext>
            </a:extLst>
          </p:cNvPr>
          <p:cNvSpPr txBox="1"/>
          <p:nvPr/>
        </p:nvSpPr>
        <p:spPr>
          <a:xfrm>
            <a:off x="1900003" y="4732025"/>
            <a:ext cx="5343993" cy="307777"/>
          </a:xfrm>
          <a:prstGeom prst="rect">
            <a:avLst/>
          </a:prstGeom>
          <a:noFill/>
        </p:spPr>
        <p:txBody>
          <a:bodyPr wrap="square">
            <a:spAutoFit/>
          </a:bodyPr>
          <a:lstStyle/>
          <a:p>
            <a:pPr algn="ctr"/>
            <a:r>
              <a:rPr lang="id-ID" dirty="0">
                <a:hlinkClick r:id="rId3"/>
              </a:rPr>
              <a:t>https://www.javatpoint.com/supervised-machine-learning</a:t>
            </a:r>
            <a:r>
              <a:rPr lang="en-US" dirty="0"/>
              <a:t> </a:t>
            </a:r>
            <a:endParaRPr lang="id-ID" dirty="0"/>
          </a:p>
        </p:txBody>
      </p:sp>
    </p:spTree>
    <p:extLst>
      <p:ext uri="{BB962C8B-B14F-4D97-AF65-F5344CB8AC3E}">
        <p14:creationId xmlns:p14="http://schemas.microsoft.com/office/powerpoint/2010/main" val="3009705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A17FC-AD9E-78D5-3D21-117FDB0775E1}"/>
              </a:ext>
            </a:extLst>
          </p:cNvPr>
          <p:cNvSpPr>
            <a:spLocks noGrp="1"/>
          </p:cNvSpPr>
          <p:nvPr>
            <p:ph type="title"/>
          </p:nvPr>
        </p:nvSpPr>
        <p:spPr/>
        <p:txBody>
          <a:bodyPr/>
          <a:lstStyle/>
          <a:p>
            <a:r>
              <a:rPr lang="en-US" dirty="0"/>
              <a:t>Supervised Learning</a:t>
            </a:r>
            <a:endParaRPr lang="id-ID" dirty="0"/>
          </a:p>
        </p:txBody>
      </p:sp>
      <p:pic>
        <p:nvPicPr>
          <p:cNvPr id="2050" name="Picture 2" descr="Supervised Machine learning">
            <a:extLst>
              <a:ext uri="{FF2B5EF4-FFF2-40B4-BE49-F238E27FC236}">
                <a16:creationId xmlns:a16="http://schemas.microsoft.com/office/drawing/2014/main" id="{A9553D32-3F18-24EC-FF3E-9A7C9EEB4D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6960" y="1226051"/>
            <a:ext cx="3810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8AF0F4D-5D65-1F41-1486-C0972107AC42}"/>
              </a:ext>
            </a:extLst>
          </p:cNvPr>
          <p:cNvSpPr txBox="1"/>
          <p:nvPr/>
        </p:nvSpPr>
        <p:spPr>
          <a:xfrm>
            <a:off x="1371600" y="3229398"/>
            <a:ext cx="2900597" cy="1169551"/>
          </a:xfrm>
          <a:prstGeom prst="rect">
            <a:avLst/>
          </a:prstGeom>
          <a:noFill/>
        </p:spPr>
        <p:txBody>
          <a:bodyPr wrap="square">
            <a:spAutoFit/>
          </a:bodyPr>
          <a:lstStyle/>
          <a:p>
            <a:pPr algn="just">
              <a:buFont typeface="Arial" panose="020B0604020202020204" pitchFamily="34" charset="0"/>
              <a:buChar char="•"/>
            </a:pPr>
            <a:r>
              <a:rPr lang="id-ID" b="0" i="0" dirty="0">
                <a:solidFill>
                  <a:srgbClr val="000000"/>
                </a:solidFill>
                <a:effectLst/>
                <a:latin typeface="inter-regular"/>
              </a:rPr>
              <a:t>Linear </a:t>
            </a:r>
            <a:r>
              <a:rPr lang="id-ID" b="0" i="0" dirty="0" err="1">
                <a:solidFill>
                  <a:srgbClr val="000000"/>
                </a:solidFill>
                <a:effectLst/>
                <a:latin typeface="inter-regular"/>
              </a:rPr>
              <a:t>Regression</a:t>
            </a:r>
            <a:endParaRPr lang="id-ID" b="0" i="0" dirty="0">
              <a:solidFill>
                <a:srgbClr val="000000"/>
              </a:solidFill>
              <a:effectLst/>
              <a:latin typeface="inter-regular"/>
            </a:endParaRPr>
          </a:p>
          <a:p>
            <a:pPr algn="just">
              <a:buFont typeface="Arial" panose="020B0604020202020204" pitchFamily="34" charset="0"/>
              <a:buChar char="•"/>
            </a:pPr>
            <a:r>
              <a:rPr lang="id-ID" b="0" i="0" dirty="0" err="1">
                <a:solidFill>
                  <a:srgbClr val="000000"/>
                </a:solidFill>
                <a:effectLst/>
                <a:latin typeface="inter-regular"/>
              </a:rPr>
              <a:t>Regression</a:t>
            </a:r>
            <a:r>
              <a:rPr lang="id-ID" b="0" i="0" dirty="0">
                <a:solidFill>
                  <a:srgbClr val="000000"/>
                </a:solidFill>
                <a:effectLst/>
                <a:latin typeface="inter-regular"/>
              </a:rPr>
              <a:t> </a:t>
            </a:r>
            <a:r>
              <a:rPr lang="id-ID" b="0" i="0" dirty="0" err="1">
                <a:solidFill>
                  <a:srgbClr val="000000"/>
                </a:solidFill>
                <a:effectLst/>
                <a:latin typeface="inter-regular"/>
              </a:rPr>
              <a:t>Trees</a:t>
            </a:r>
            <a:endParaRPr lang="id-ID" b="0" i="0" dirty="0">
              <a:solidFill>
                <a:srgbClr val="000000"/>
              </a:solidFill>
              <a:effectLst/>
              <a:latin typeface="inter-regular"/>
            </a:endParaRPr>
          </a:p>
          <a:p>
            <a:pPr algn="just">
              <a:buFont typeface="Arial" panose="020B0604020202020204" pitchFamily="34" charset="0"/>
              <a:buChar char="•"/>
            </a:pPr>
            <a:r>
              <a:rPr lang="id-ID" b="0" i="0" dirty="0">
                <a:solidFill>
                  <a:srgbClr val="000000"/>
                </a:solidFill>
                <a:effectLst/>
                <a:latin typeface="inter-regular"/>
              </a:rPr>
              <a:t>Non-Linear </a:t>
            </a:r>
            <a:r>
              <a:rPr lang="id-ID" b="0" i="0" dirty="0" err="1">
                <a:solidFill>
                  <a:srgbClr val="000000"/>
                </a:solidFill>
                <a:effectLst/>
                <a:latin typeface="inter-regular"/>
              </a:rPr>
              <a:t>Regression</a:t>
            </a:r>
            <a:endParaRPr lang="id-ID" b="0" i="0" dirty="0">
              <a:solidFill>
                <a:srgbClr val="000000"/>
              </a:solidFill>
              <a:effectLst/>
              <a:latin typeface="inter-regular"/>
            </a:endParaRPr>
          </a:p>
          <a:p>
            <a:pPr algn="just">
              <a:buFont typeface="Arial" panose="020B0604020202020204" pitchFamily="34" charset="0"/>
              <a:buChar char="•"/>
            </a:pPr>
            <a:r>
              <a:rPr lang="id-ID" b="0" i="0" dirty="0" err="1">
                <a:solidFill>
                  <a:srgbClr val="000000"/>
                </a:solidFill>
                <a:effectLst/>
                <a:latin typeface="inter-regular"/>
              </a:rPr>
              <a:t>Bayesian</a:t>
            </a:r>
            <a:r>
              <a:rPr lang="id-ID" b="0" i="0" dirty="0">
                <a:solidFill>
                  <a:srgbClr val="000000"/>
                </a:solidFill>
                <a:effectLst/>
                <a:latin typeface="inter-regular"/>
              </a:rPr>
              <a:t> Linear </a:t>
            </a:r>
            <a:r>
              <a:rPr lang="id-ID" b="0" i="0" dirty="0" err="1">
                <a:solidFill>
                  <a:srgbClr val="000000"/>
                </a:solidFill>
                <a:effectLst/>
                <a:latin typeface="inter-regular"/>
              </a:rPr>
              <a:t>Regression</a:t>
            </a:r>
            <a:endParaRPr lang="id-ID" b="0" i="0" dirty="0">
              <a:solidFill>
                <a:srgbClr val="000000"/>
              </a:solidFill>
              <a:effectLst/>
              <a:latin typeface="inter-regular"/>
            </a:endParaRPr>
          </a:p>
          <a:p>
            <a:pPr algn="just">
              <a:buFont typeface="Arial" panose="020B0604020202020204" pitchFamily="34" charset="0"/>
              <a:buChar char="•"/>
            </a:pPr>
            <a:r>
              <a:rPr lang="id-ID" b="0" i="0" dirty="0" err="1">
                <a:solidFill>
                  <a:srgbClr val="000000"/>
                </a:solidFill>
                <a:effectLst/>
                <a:latin typeface="inter-regular"/>
              </a:rPr>
              <a:t>Polynomial</a:t>
            </a:r>
            <a:r>
              <a:rPr lang="id-ID" b="0" i="0" dirty="0">
                <a:solidFill>
                  <a:srgbClr val="000000"/>
                </a:solidFill>
                <a:effectLst/>
                <a:latin typeface="inter-regular"/>
              </a:rPr>
              <a:t> </a:t>
            </a:r>
            <a:r>
              <a:rPr lang="id-ID" b="0" i="0" dirty="0" err="1">
                <a:solidFill>
                  <a:srgbClr val="000000"/>
                </a:solidFill>
                <a:effectLst/>
                <a:latin typeface="inter-regular"/>
              </a:rPr>
              <a:t>Regression</a:t>
            </a:r>
            <a:endParaRPr lang="id-ID" b="0" i="0" dirty="0">
              <a:solidFill>
                <a:srgbClr val="000000"/>
              </a:solidFill>
              <a:effectLst/>
              <a:latin typeface="inter-regular"/>
            </a:endParaRPr>
          </a:p>
        </p:txBody>
      </p:sp>
      <p:sp>
        <p:nvSpPr>
          <p:cNvPr id="6" name="TextBox 5">
            <a:extLst>
              <a:ext uri="{FF2B5EF4-FFF2-40B4-BE49-F238E27FC236}">
                <a16:creationId xmlns:a16="http://schemas.microsoft.com/office/drawing/2014/main" id="{58B17B6B-E168-5324-D69B-1CFE4DE0D406}"/>
              </a:ext>
            </a:extLst>
          </p:cNvPr>
          <p:cNvSpPr txBox="1"/>
          <p:nvPr/>
        </p:nvSpPr>
        <p:spPr>
          <a:xfrm>
            <a:off x="5651292" y="3229398"/>
            <a:ext cx="2720715" cy="954107"/>
          </a:xfrm>
          <a:prstGeom prst="rect">
            <a:avLst/>
          </a:prstGeom>
          <a:noFill/>
        </p:spPr>
        <p:txBody>
          <a:bodyPr wrap="square">
            <a:spAutoFit/>
          </a:bodyPr>
          <a:lstStyle/>
          <a:p>
            <a:pPr algn="just">
              <a:buFont typeface="Arial" panose="020B0604020202020204" pitchFamily="34" charset="0"/>
              <a:buChar char="•"/>
            </a:pPr>
            <a:r>
              <a:rPr lang="en-US" b="0" i="0" dirty="0">
                <a:solidFill>
                  <a:srgbClr val="000000"/>
                </a:solidFill>
                <a:effectLst/>
                <a:latin typeface="inter-regular"/>
              </a:rPr>
              <a:t>Random Forest</a:t>
            </a:r>
          </a:p>
          <a:p>
            <a:pPr algn="just">
              <a:buFont typeface="Arial" panose="020B0604020202020204" pitchFamily="34" charset="0"/>
              <a:buChar char="•"/>
            </a:pPr>
            <a:r>
              <a:rPr lang="en-US" b="0" i="0" dirty="0">
                <a:solidFill>
                  <a:srgbClr val="000000"/>
                </a:solidFill>
                <a:effectLst/>
                <a:latin typeface="inter-regular"/>
              </a:rPr>
              <a:t>Decision Trees</a:t>
            </a:r>
          </a:p>
          <a:p>
            <a:pPr algn="just">
              <a:buFont typeface="Arial" panose="020B0604020202020204" pitchFamily="34" charset="0"/>
              <a:buChar char="•"/>
            </a:pPr>
            <a:r>
              <a:rPr lang="en-US" b="0" i="0" dirty="0">
                <a:solidFill>
                  <a:srgbClr val="000000"/>
                </a:solidFill>
                <a:effectLst/>
                <a:latin typeface="inter-regular"/>
              </a:rPr>
              <a:t>Logistic Regression</a:t>
            </a:r>
          </a:p>
          <a:p>
            <a:pPr algn="just">
              <a:buFont typeface="Arial" panose="020B0604020202020204" pitchFamily="34" charset="0"/>
              <a:buChar char="•"/>
            </a:pPr>
            <a:r>
              <a:rPr lang="en-US" b="0" i="0" dirty="0">
                <a:solidFill>
                  <a:srgbClr val="000000"/>
                </a:solidFill>
                <a:effectLst/>
                <a:latin typeface="inter-regular"/>
              </a:rPr>
              <a:t>Support vector Machines</a:t>
            </a:r>
          </a:p>
        </p:txBody>
      </p:sp>
      <p:sp>
        <p:nvSpPr>
          <p:cNvPr id="8" name="TextBox 7">
            <a:extLst>
              <a:ext uri="{FF2B5EF4-FFF2-40B4-BE49-F238E27FC236}">
                <a16:creationId xmlns:a16="http://schemas.microsoft.com/office/drawing/2014/main" id="{1D5F3D45-F508-5425-81A7-D56EF78A948A}"/>
              </a:ext>
            </a:extLst>
          </p:cNvPr>
          <p:cNvSpPr txBox="1"/>
          <p:nvPr/>
        </p:nvSpPr>
        <p:spPr>
          <a:xfrm>
            <a:off x="1900003" y="4622908"/>
            <a:ext cx="5343993" cy="430887"/>
          </a:xfrm>
          <a:prstGeom prst="rect">
            <a:avLst/>
          </a:prstGeom>
          <a:noFill/>
        </p:spPr>
        <p:txBody>
          <a:bodyPr wrap="square">
            <a:spAutoFit/>
          </a:bodyPr>
          <a:lstStyle/>
          <a:p>
            <a:pPr algn="ctr"/>
            <a:r>
              <a:rPr lang="id-ID" sz="1100" dirty="0">
                <a:hlinkClick r:id="rId3"/>
              </a:rPr>
              <a:t>https://www.javatpoint.com/supervised-machine-learning</a:t>
            </a:r>
            <a:endParaRPr lang="en-US" sz="1100" dirty="0"/>
          </a:p>
          <a:p>
            <a:pPr algn="ctr"/>
            <a:r>
              <a:rPr lang="en-US" sz="1100" dirty="0">
                <a:hlinkClick r:id="rId4"/>
              </a:rPr>
              <a:t>https://www.ibm.com/topics/supervised-learning</a:t>
            </a:r>
            <a:r>
              <a:rPr lang="en-US" sz="1100" dirty="0"/>
              <a:t>  </a:t>
            </a:r>
            <a:endParaRPr lang="id-ID" sz="1100" dirty="0"/>
          </a:p>
        </p:txBody>
      </p:sp>
    </p:spTree>
    <p:extLst>
      <p:ext uri="{BB962C8B-B14F-4D97-AF65-F5344CB8AC3E}">
        <p14:creationId xmlns:p14="http://schemas.microsoft.com/office/powerpoint/2010/main" val="2399505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latin typeface="Calibri" panose="020F0502020204030204" pitchFamily="34" charset="0"/>
                <a:ea typeface="Calibri" panose="020F0502020204030204" pitchFamily="34" charset="0"/>
                <a:cs typeface="Calibri" panose="020F0502020204030204" pitchFamily="34" charset="0"/>
              </a:rPr>
              <a:t>Apa itu Data Mining?</a:t>
            </a:r>
            <a:endParaRPr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3049846-E245-E24E-58DE-9366D3BD34E9}"/>
              </a:ext>
            </a:extLst>
          </p:cNvPr>
          <p:cNvSpPr txBox="1"/>
          <p:nvPr/>
        </p:nvSpPr>
        <p:spPr>
          <a:xfrm>
            <a:off x="614680" y="1156666"/>
            <a:ext cx="7914640" cy="3693319"/>
          </a:xfrm>
          <a:prstGeom prst="rect">
            <a:avLst/>
          </a:prstGeom>
          <a:noFill/>
        </p:spPr>
        <p:txBody>
          <a:bodyPr wrap="square">
            <a:spAutoFit/>
          </a:bodyPr>
          <a:lstStyle/>
          <a:p>
            <a:r>
              <a:rPr lang="en-US" sz="1800" b="0" i="0" dirty="0">
                <a:solidFill>
                  <a:srgbClr val="161616"/>
                </a:solidFill>
                <a:effectLst/>
                <a:latin typeface="IBM Plex Sans" panose="020B0503050203000203" pitchFamily="34" charset="0"/>
              </a:rPr>
              <a:t>Data mining, also known as knowledge discovery in data (KDD), is the process of uncovering patterns and other valuable information from large data sets.  </a:t>
            </a:r>
            <a:r>
              <a:rPr lang="en-US" sz="1800" b="0" i="0" dirty="0">
                <a:solidFill>
                  <a:srgbClr val="161616"/>
                </a:solidFill>
                <a:effectLst/>
                <a:latin typeface="IBM Plex Sans" panose="020B0503050203000203" pitchFamily="34" charset="0"/>
                <a:hlinkClick r:id="rId3"/>
              </a:rPr>
              <a:t>(IBM)</a:t>
            </a:r>
            <a:endParaRPr lang="en-US" sz="1800" b="0" i="0" dirty="0">
              <a:solidFill>
                <a:srgbClr val="161616"/>
              </a:solidFill>
              <a:effectLst/>
              <a:latin typeface="IBM Plex Sans" panose="020B0503050203000203" pitchFamily="34" charset="0"/>
            </a:endParaRPr>
          </a:p>
          <a:p>
            <a:endParaRPr lang="en-US" sz="1800" dirty="0">
              <a:solidFill>
                <a:srgbClr val="161616"/>
              </a:solidFill>
              <a:latin typeface="IBM Plex Sans" panose="020B0503050203000203" pitchFamily="34" charset="0"/>
            </a:endParaRPr>
          </a:p>
          <a:p>
            <a:r>
              <a:rPr lang="en-US" sz="1800" dirty="0"/>
              <a:t>Simply put, it is the process of discovering insights when dealing with large volumes of data. This data can come from many sources or a single database, and insights may be generated through manual discovery or automation. </a:t>
            </a:r>
            <a:r>
              <a:rPr lang="en-US" sz="1800" dirty="0">
                <a:hlinkClick r:id="rId4"/>
              </a:rPr>
              <a:t>(Oracle)</a:t>
            </a:r>
            <a:endParaRPr lang="en-US" sz="1800" dirty="0"/>
          </a:p>
          <a:p>
            <a:endParaRPr lang="en-US" sz="1800" dirty="0"/>
          </a:p>
          <a:p>
            <a:r>
              <a:rPr lang="en-US" sz="1800" dirty="0"/>
              <a:t>Data mining is the process of discovering meaningful correlations, patterns and trends by sifting through large amounts of data stored in repositories. Data mining employs pattern recognition technologies, as well as statistical and mathematical techniques. </a:t>
            </a:r>
            <a:r>
              <a:rPr lang="en-US" sz="1800" dirty="0">
                <a:hlinkClick r:id="rId5"/>
              </a:rPr>
              <a:t>(Gartner)</a:t>
            </a:r>
            <a:endParaRPr lang="id-ID" sz="1800" dirty="0"/>
          </a:p>
        </p:txBody>
      </p:sp>
    </p:spTree>
    <p:extLst>
      <p:ext uri="{BB962C8B-B14F-4D97-AF65-F5344CB8AC3E}">
        <p14:creationId xmlns:p14="http://schemas.microsoft.com/office/powerpoint/2010/main" val="41495597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73E1-6775-0E00-CA22-985C4D62F1F1}"/>
              </a:ext>
            </a:extLst>
          </p:cNvPr>
          <p:cNvSpPr>
            <a:spLocks noGrp="1"/>
          </p:cNvSpPr>
          <p:nvPr>
            <p:ph type="title"/>
          </p:nvPr>
        </p:nvSpPr>
        <p:spPr/>
        <p:txBody>
          <a:bodyPr/>
          <a:lstStyle/>
          <a:p>
            <a:r>
              <a:rPr lang="en-US" dirty="0"/>
              <a:t>Unsupervised Learning</a:t>
            </a:r>
            <a:endParaRPr lang="id-ID" dirty="0"/>
          </a:p>
        </p:txBody>
      </p:sp>
      <p:pic>
        <p:nvPicPr>
          <p:cNvPr id="3074" name="Picture 2" descr="Supervised Machine learning">
            <a:extLst>
              <a:ext uri="{FF2B5EF4-FFF2-40B4-BE49-F238E27FC236}">
                <a16:creationId xmlns:a16="http://schemas.microsoft.com/office/drawing/2014/main" id="{D67BDBA2-0482-E739-5260-ED6F30E1D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143000"/>
            <a:ext cx="5715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BE9CA6-9F93-7D9C-B40E-25E528FE207B}"/>
              </a:ext>
            </a:extLst>
          </p:cNvPr>
          <p:cNvSpPr txBox="1"/>
          <p:nvPr/>
        </p:nvSpPr>
        <p:spPr>
          <a:xfrm>
            <a:off x="2031167" y="4424248"/>
            <a:ext cx="5081666" cy="307777"/>
          </a:xfrm>
          <a:prstGeom prst="rect">
            <a:avLst/>
          </a:prstGeom>
          <a:noFill/>
        </p:spPr>
        <p:txBody>
          <a:bodyPr wrap="square">
            <a:spAutoFit/>
          </a:bodyPr>
          <a:lstStyle/>
          <a:p>
            <a:pPr algn="ctr"/>
            <a:r>
              <a:rPr lang="id-ID" dirty="0"/>
              <a:t>https://www.javatpoint.com/unsupervised-machine-learning</a:t>
            </a:r>
          </a:p>
        </p:txBody>
      </p:sp>
    </p:spTree>
    <p:extLst>
      <p:ext uri="{BB962C8B-B14F-4D97-AF65-F5344CB8AC3E}">
        <p14:creationId xmlns:p14="http://schemas.microsoft.com/office/powerpoint/2010/main" val="23052562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A17FC-AD9E-78D5-3D21-117FDB0775E1}"/>
              </a:ext>
            </a:extLst>
          </p:cNvPr>
          <p:cNvSpPr>
            <a:spLocks noGrp="1"/>
          </p:cNvSpPr>
          <p:nvPr>
            <p:ph type="title"/>
          </p:nvPr>
        </p:nvSpPr>
        <p:spPr/>
        <p:txBody>
          <a:bodyPr/>
          <a:lstStyle/>
          <a:p>
            <a:r>
              <a:rPr lang="en-US" dirty="0"/>
              <a:t>Supervised Learning</a:t>
            </a:r>
            <a:endParaRPr lang="id-ID" dirty="0"/>
          </a:p>
        </p:txBody>
      </p:sp>
      <p:sp>
        <p:nvSpPr>
          <p:cNvPr id="8" name="TextBox 7">
            <a:extLst>
              <a:ext uri="{FF2B5EF4-FFF2-40B4-BE49-F238E27FC236}">
                <a16:creationId xmlns:a16="http://schemas.microsoft.com/office/drawing/2014/main" id="{1D5F3D45-F508-5425-81A7-D56EF78A948A}"/>
              </a:ext>
            </a:extLst>
          </p:cNvPr>
          <p:cNvSpPr txBox="1"/>
          <p:nvPr/>
        </p:nvSpPr>
        <p:spPr>
          <a:xfrm>
            <a:off x="1434370" y="4549677"/>
            <a:ext cx="6211550" cy="577081"/>
          </a:xfrm>
          <a:prstGeom prst="rect">
            <a:avLst/>
          </a:prstGeom>
          <a:noFill/>
        </p:spPr>
        <p:txBody>
          <a:bodyPr wrap="square">
            <a:spAutoFit/>
          </a:bodyPr>
          <a:lstStyle/>
          <a:p>
            <a:pPr algn="ctr"/>
            <a:r>
              <a:rPr lang="id-ID" sz="1050" dirty="0">
                <a:hlinkClick r:id="rId2"/>
              </a:rPr>
              <a:t>https://www.javatpoint.com/supervised-machine-learning</a:t>
            </a:r>
            <a:endParaRPr lang="en-US" sz="1050" dirty="0"/>
          </a:p>
          <a:p>
            <a:pPr algn="ctr"/>
            <a:r>
              <a:rPr lang="en-US" sz="1050" dirty="0">
                <a:hlinkClick r:id="rId3"/>
              </a:rPr>
              <a:t>https://www.sumondey.com/machine-learning-part-5-clustering-and-arl/</a:t>
            </a:r>
            <a:endParaRPr lang="en-US" sz="1050" dirty="0"/>
          </a:p>
          <a:p>
            <a:pPr algn="ctr"/>
            <a:r>
              <a:rPr lang="en-US" sz="1050" dirty="0">
                <a:hlinkClick r:id="rId4"/>
              </a:rPr>
              <a:t>https://www.geeksforgeeks.org/what-is-exploratory-data-analysis/</a:t>
            </a:r>
            <a:r>
              <a:rPr lang="en-US" sz="1050" dirty="0"/>
              <a:t>   </a:t>
            </a:r>
            <a:endParaRPr lang="id-ID" sz="1050" dirty="0"/>
          </a:p>
        </p:txBody>
      </p:sp>
      <p:sp>
        <p:nvSpPr>
          <p:cNvPr id="7" name="TextBox 6">
            <a:extLst>
              <a:ext uri="{FF2B5EF4-FFF2-40B4-BE49-F238E27FC236}">
                <a16:creationId xmlns:a16="http://schemas.microsoft.com/office/drawing/2014/main" id="{BE33DECA-3EB6-C301-E404-C3AFA938193B}"/>
              </a:ext>
            </a:extLst>
          </p:cNvPr>
          <p:cNvSpPr txBox="1"/>
          <p:nvPr/>
        </p:nvSpPr>
        <p:spPr>
          <a:xfrm>
            <a:off x="33727" y="1944757"/>
            <a:ext cx="4572000" cy="1384995"/>
          </a:xfrm>
          <a:prstGeom prst="rect">
            <a:avLst/>
          </a:prstGeom>
          <a:noFill/>
        </p:spPr>
        <p:txBody>
          <a:bodyPr wrap="square">
            <a:spAutoFit/>
          </a:bodyPr>
          <a:lstStyle/>
          <a:p>
            <a:pPr algn="just">
              <a:buFont typeface="Arial" panose="020B0604020202020204" pitchFamily="34" charset="0"/>
              <a:buChar char="•"/>
            </a:pPr>
            <a:r>
              <a:rPr lang="id-ID" sz="1050" b="1" i="0" dirty="0">
                <a:solidFill>
                  <a:srgbClr val="000000"/>
                </a:solidFill>
                <a:effectLst/>
                <a:latin typeface="inter-bold"/>
              </a:rPr>
              <a:t>K-</a:t>
            </a:r>
            <a:r>
              <a:rPr lang="id-ID" sz="1050" b="1" i="0" dirty="0" err="1">
                <a:solidFill>
                  <a:srgbClr val="000000"/>
                </a:solidFill>
                <a:effectLst/>
                <a:latin typeface="inter-bold"/>
              </a:rPr>
              <a:t>means</a:t>
            </a:r>
            <a:r>
              <a:rPr lang="id-ID" sz="1050" b="1" i="0" dirty="0">
                <a:solidFill>
                  <a:srgbClr val="000000"/>
                </a:solidFill>
                <a:effectLst/>
                <a:latin typeface="inter-bold"/>
              </a:rPr>
              <a:t> </a:t>
            </a:r>
            <a:r>
              <a:rPr lang="id-ID" sz="1050" b="1" i="0" dirty="0" err="1">
                <a:solidFill>
                  <a:srgbClr val="000000"/>
                </a:solidFill>
                <a:effectLst/>
                <a:latin typeface="inter-bold"/>
              </a:rPr>
              <a:t>clustering</a:t>
            </a:r>
            <a:endParaRPr lang="id-ID" sz="1050" b="0" i="0" dirty="0">
              <a:solidFill>
                <a:srgbClr val="000000"/>
              </a:solidFill>
              <a:effectLst/>
              <a:latin typeface="inter-regular"/>
            </a:endParaRPr>
          </a:p>
          <a:p>
            <a:pPr algn="just">
              <a:buFont typeface="Arial" panose="020B0604020202020204" pitchFamily="34" charset="0"/>
              <a:buChar char="•"/>
            </a:pPr>
            <a:r>
              <a:rPr lang="id-ID" sz="1050" b="1" i="0" dirty="0" err="1">
                <a:solidFill>
                  <a:srgbClr val="000000"/>
                </a:solidFill>
                <a:effectLst/>
                <a:latin typeface="inter-bold"/>
              </a:rPr>
              <a:t>Hierarchal</a:t>
            </a:r>
            <a:r>
              <a:rPr lang="id-ID" sz="1050" b="1" i="0" dirty="0">
                <a:solidFill>
                  <a:srgbClr val="000000"/>
                </a:solidFill>
                <a:effectLst/>
                <a:latin typeface="inter-bold"/>
              </a:rPr>
              <a:t> </a:t>
            </a:r>
            <a:r>
              <a:rPr lang="id-ID" sz="1050" b="1" i="0" dirty="0" err="1">
                <a:solidFill>
                  <a:srgbClr val="000000"/>
                </a:solidFill>
                <a:effectLst/>
                <a:latin typeface="inter-bold"/>
              </a:rPr>
              <a:t>clustering</a:t>
            </a:r>
            <a:endParaRPr lang="id-ID" sz="1050" b="0" i="0" dirty="0">
              <a:solidFill>
                <a:srgbClr val="000000"/>
              </a:solidFill>
              <a:effectLst/>
              <a:latin typeface="inter-regular"/>
            </a:endParaRPr>
          </a:p>
          <a:p>
            <a:pPr algn="just">
              <a:buFont typeface="Arial" panose="020B0604020202020204" pitchFamily="34" charset="0"/>
              <a:buChar char="•"/>
            </a:pPr>
            <a:r>
              <a:rPr lang="id-ID" sz="1050" b="1" i="0" dirty="0" err="1">
                <a:solidFill>
                  <a:srgbClr val="000000"/>
                </a:solidFill>
                <a:effectLst/>
                <a:latin typeface="inter-bold"/>
              </a:rPr>
              <a:t>Anomaly</a:t>
            </a:r>
            <a:r>
              <a:rPr lang="id-ID" sz="1050" b="1" i="0" dirty="0">
                <a:solidFill>
                  <a:srgbClr val="000000"/>
                </a:solidFill>
                <a:effectLst/>
                <a:latin typeface="inter-bold"/>
              </a:rPr>
              <a:t> </a:t>
            </a:r>
            <a:r>
              <a:rPr lang="id-ID" sz="1050" b="1" i="0" dirty="0" err="1">
                <a:solidFill>
                  <a:srgbClr val="000000"/>
                </a:solidFill>
                <a:effectLst/>
                <a:latin typeface="inter-bold"/>
              </a:rPr>
              <a:t>detection</a:t>
            </a:r>
            <a:endParaRPr lang="id-ID" sz="1050" b="0" i="0" dirty="0">
              <a:solidFill>
                <a:srgbClr val="000000"/>
              </a:solidFill>
              <a:effectLst/>
              <a:latin typeface="inter-regular"/>
            </a:endParaRPr>
          </a:p>
          <a:p>
            <a:pPr algn="just">
              <a:buFont typeface="Arial" panose="020B0604020202020204" pitchFamily="34" charset="0"/>
              <a:buChar char="•"/>
            </a:pPr>
            <a:r>
              <a:rPr lang="id-ID" sz="1050" b="1" i="0" dirty="0">
                <a:solidFill>
                  <a:srgbClr val="000000"/>
                </a:solidFill>
                <a:effectLst/>
                <a:latin typeface="inter-bold"/>
              </a:rPr>
              <a:t>Neural </a:t>
            </a:r>
            <a:r>
              <a:rPr lang="id-ID" sz="1050" b="1" i="0" dirty="0" err="1">
                <a:solidFill>
                  <a:srgbClr val="000000"/>
                </a:solidFill>
                <a:effectLst/>
                <a:latin typeface="inter-bold"/>
              </a:rPr>
              <a:t>Networks</a:t>
            </a:r>
            <a:endParaRPr lang="id-ID" sz="1050" b="0" i="0" dirty="0">
              <a:solidFill>
                <a:srgbClr val="000000"/>
              </a:solidFill>
              <a:effectLst/>
              <a:latin typeface="inter-regular"/>
            </a:endParaRPr>
          </a:p>
          <a:p>
            <a:pPr algn="just">
              <a:buFont typeface="Arial" panose="020B0604020202020204" pitchFamily="34" charset="0"/>
              <a:buChar char="•"/>
            </a:pPr>
            <a:r>
              <a:rPr lang="id-ID" sz="1050" b="1" i="0" dirty="0" err="1">
                <a:solidFill>
                  <a:srgbClr val="000000"/>
                </a:solidFill>
                <a:effectLst/>
                <a:latin typeface="inter-bold"/>
              </a:rPr>
              <a:t>Principle</a:t>
            </a:r>
            <a:r>
              <a:rPr lang="id-ID" sz="1050" b="1" i="0" dirty="0">
                <a:solidFill>
                  <a:srgbClr val="000000"/>
                </a:solidFill>
                <a:effectLst/>
                <a:latin typeface="inter-bold"/>
              </a:rPr>
              <a:t> </a:t>
            </a:r>
            <a:r>
              <a:rPr lang="id-ID" sz="1050" b="1" i="0" dirty="0" err="1">
                <a:solidFill>
                  <a:srgbClr val="000000"/>
                </a:solidFill>
                <a:effectLst/>
                <a:latin typeface="inter-bold"/>
              </a:rPr>
              <a:t>Component</a:t>
            </a:r>
            <a:r>
              <a:rPr lang="id-ID" sz="1050" b="1" i="0" dirty="0">
                <a:solidFill>
                  <a:srgbClr val="000000"/>
                </a:solidFill>
                <a:effectLst/>
                <a:latin typeface="inter-bold"/>
              </a:rPr>
              <a:t> </a:t>
            </a:r>
            <a:r>
              <a:rPr lang="id-ID" sz="1050" b="1" i="0" dirty="0" err="1">
                <a:solidFill>
                  <a:srgbClr val="000000"/>
                </a:solidFill>
                <a:effectLst/>
                <a:latin typeface="inter-bold"/>
              </a:rPr>
              <a:t>Analysis</a:t>
            </a:r>
            <a:endParaRPr lang="id-ID" sz="1050" b="0" i="0" dirty="0">
              <a:solidFill>
                <a:srgbClr val="000000"/>
              </a:solidFill>
              <a:effectLst/>
              <a:latin typeface="inter-regular"/>
            </a:endParaRPr>
          </a:p>
          <a:p>
            <a:pPr algn="just">
              <a:buFont typeface="Arial" panose="020B0604020202020204" pitchFamily="34" charset="0"/>
              <a:buChar char="•"/>
            </a:pPr>
            <a:r>
              <a:rPr lang="id-ID" sz="1050" b="1" i="0" dirty="0">
                <a:solidFill>
                  <a:srgbClr val="000000"/>
                </a:solidFill>
                <a:effectLst/>
                <a:latin typeface="inter-bold"/>
              </a:rPr>
              <a:t>Independent </a:t>
            </a:r>
            <a:r>
              <a:rPr lang="id-ID" sz="1050" b="1" i="0" dirty="0" err="1">
                <a:solidFill>
                  <a:srgbClr val="000000"/>
                </a:solidFill>
                <a:effectLst/>
                <a:latin typeface="inter-bold"/>
              </a:rPr>
              <a:t>Component</a:t>
            </a:r>
            <a:r>
              <a:rPr lang="id-ID" sz="1050" b="1" i="0" dirty="0">
                <a:solidFill>
                  <a:srgbClr val="000000"/>
                </a:solidFill>
                <a:effectLst/>
                <a:latin typeface="inter-bold"/>
              </a:rPr>
              <a:t> </a:t>
            </a:r>
            <a:r>
              <a:rPr lang="id-ID" sz="1050" b="1" i="0" dirty="0" err="1">
                <a:solidFill>
                  <a:srgbClr val="000000"/>
                </a:solidFill>
                <a:effectLst/>
                <a:latin typeface="inter-bold"/>
              </a:rPr>
              <a:t>Analysis</a:t>
            </a:r>
            <a:endParaRPr lang="id-ID" sz="1050" b="0" i="0" dirty="0">
              <a:solidFill>
                <a:srgbClr val="000000"/>
              </a:solidFill>
              <a:effectLst/>
              <a:latin typeface="inter-regular"/>
            </a:endParaRPr>
          </a:p>
          <a:p>
            <a:pPr algn="just">
              <a:buFont typeface="Arial" panose="020B0604020202020204" pitchFamily="34" charset="0"/>
              <a:buChar char="•"/>
            </a:pPr>
            <a:r>
              <a:rPr lang="id-ID" sz="1050" b="1" i="0" dirty="0">
                <a:solidFill>
                  <a:srgbClr val="000000"/>
                </a:solidFill>
                <a:effectLst/>
                <a:latin typeface="inter-bold"/>
              </a:rPr>
              <a:t>Apriori </a:t>
            </a:r>
            <a:r>
              <a:rPr lang="id-ID" sz="1050" b="1" i="0" dirty="0" err="1">
                <a:solidFill>
                  <a:srgbClr val="000000"/>
                </a:solidFill>
                <a:effectLst/>
                <a:latin typeface="inter-bold"/>
              </a:rPr>
              <a:t>algorithm</a:t>
            </a:r>
            <a:endParaRPr lang="id-ID" sz="1050" b="0" i="0" dirty="0">
              <a:solidFill>
                <a:srgbClr val="000000"/>
              </a:solidFill>
              <a:effectLst/>
              <a:latin typeface="inter-regular"/>
            </a:endParaRPr>
          </a:p>
          <a:p>
            <a:pPr algn="just">
              <a:buFont typeface="Arial" panose="020B0604020202020204" pitchFamily="34" charset="0"/>
              <a:buChar char="•"/>
            </a:pPr>
            <a:r>
              <a:rPr lang="id-ID" sz="1050" b="1" i="0" dirty="0" err="1">
                <a:solidFill>
                  <a:srgbClr val="000000"/>
                </a:solidFill>
                <a:effectLst/>
                <a:latin typeface="inter-bold"/>
              </a:rPr>
              <a:t>Singular</a:t>
            </a:r>
            <a:r>
              <a:rPr lang="id-ID" sz="1050" b="1" i="0" dirty="0">
                <a:solidFill>
                  <a:srgbClr val="000000"/>
                </a:solidFill>
                <a:effectLst/>
                <a:latin typeface="inter-bold"/>
              </a:rPr>
              <a:t> </a:t>
            </a:r>
            <a:r>
              <a:rPr lang="id-ID" sz="1050" b="1" i="0" dirty="0" err="1">
                <a:solidFill>
                  <a:srgbClr val="000000"/>
                </a:solidFill>
                <a:effectLst/>
                <a:latin typeface="inter-bold"/>
              </a:rPr>
              <a:t>value</a:t>
            </a:r>
            <a:r>
              <a:rPr lang="id-ID" sz="1050" b="1" i="0" dirty="0">
                <a:solidFill>
                  <a:srgbClr val="000000"/>
                </a:solidFill>
                <a:effectLst/>
                <a:latin typeface="inter-bold"/>
              </a:rPr>
              <a:t> </a:t>
            </a:r>
            <a:r>
              <a:rPr lang="id-ID" sz="1050" b="1" i="0" dirty="0" err="1">
                <a:solidFill>
                  <a:srgbClr val="000000"/>
                </a:solidFill>
                <a:effectLst/>
                <a:latin typeface="inter-bold"/>
              </a:rPr>
              <a:t>decomposition</a:t>
            </a:r>
            <a:endParaRPr lang="id-ID" sz="1050" b="0" i="0" dirty="0">
              <a:solidFill>
                <a:srgbClr val="000000"/>
              </a:solidFill>
              <a:effectLst/>
              <a:latin typeface="inter-regular"/>
            </a:endParaRPr>
          </a:p>
        </p:txBody>
      </p:sp>
      <p:sp>
        <p:nvSpPr>
          <p:cNvPr id="10" name="TextBox 9">
            <a:extLst>
              <a:ext uri="{FF2B5EF4-FFF2-40B4-BE49-F238E27FC236}">
                <a16:creationId xmlns:a16="http://schemas.microsoft.com/office/drawing/2014/main" id="{0E58AD49-4019-78BD-6336-3B5BD86B0C13}"/>
              </a:ext>
            </a:extLst>
          </p:cNvPr>
          <p:cNvSpPr txBox="1"/>
          <p:nvPr/>
        </p:nvSpPr>
        <p:spPr>
          <a:xfrm>
            <a:off x="3680085" y="3564669"/>
            <a:ext cx="4572000" cy="900246"/>
          </a:xfrm>
          <a:prstGeom prst="rect">
            <a:avLst/>
          </a:prstGeom>
          <a:noFill/>
        </p:spPr>
        <p:txBody>
          <a:bodyPr wrap="square">
            <a:spAutoFit/>
          </a:bodyPr>
          <a:lstStyle/>
          <a:p>
            <a:pPr algn="just">
              <a:buFont typeface="Arial" panose="020B0604020202020204" pitchFamily="34" charset="0"/>
              <a:buChar char="•"/>
            </a:pPr>
            <a:r>
              <a:rPr lang="id-ID" sz="1050" b="1" i="0" dirty="0" err="1">
                <a:solidFill>
                  <a:srgbClr val="000000"/>
                </a:solidFill>
                <a:effectLst/>
                <a:latin typeface="inter-bold"/>
              </a:rPr>
              <a:t>Principle</a:t>
            </a:r>
            <a:r>
              <a:rPr lang="id-ID" sz="1050" b="1" i="0" dirty="0">
                <a:solidFill>
                  <a:srgbClr val="000000"/>
                </a:solidFill>
                <a:effectLst/>
                <a:latin typeface="inter-bold"/>
              </a:rPr>
              <a:t> </a:t>
            </a:r>
            <a:r>
              <a:rPr lang="id-ID" sz="1050" b="1" i="0" dirty="0" err="1">
                <a:solidFill>
                  <a:srgbClr val="000000"/>
                </a:solidFill>
                <a:effectLst/>
                <a:latin typeface="inter-bold"/>
              </a:rPr>
              <a:t>Component</a:t>
            </a:r>
            <a:r>
              <a:rPr lang="id-ID" sz="1050" b="1" i="0" dirty="0">
                <a:solidFill>
                  <a:srgbClr val="000000"/>
                </a:solidFill>
                <a:effectLst/>
                <a:latin typeface="inter-bold"/>
              </a:rPr>
              <a:t> </a:t>
            </a:r>
            <a:r>
              <a:rPr lang="id-ID" sz="1050" b="1" i="0" dirty="0" err="1">
                <a:solidFill>
                  <a:srgbClr val="000000"/>
                </a:solidFill>
                <a:effectLst/>
                <a:latin typeface="inter-bold"/>
              </a:rPr>
              <a:t>Analysis</a:t>
            </a:r>
            <a:endParaRPr lang="id-ID" sz="1050" b="0" i="0" dirty="0">
              <a:solidFill>
                <a:srgbClr val="000000"/>
              </a:solidFill>
              <a:effectLst/>
              <a:latin typeface="inter-regular"/>
            </a:endParaRPr>
          </a:p>
          <a:p>
            <a:pPr algn="just">
              <a:buFont typeface="Arial" panose="020B0604020202020204" pitchFamily="34" charset="0"/>
              <a:buChar char="•"/>
            </a:pPr>
            <a:r>
              <a:rPr lang="id-ID" sz="1050" b="1" i="0" dirty="0">
                <a:solidFill>
                  <a:srgbClr val="000000"/>
                </a:solidFill>
                <a:effectLst/>
                <a:latin typeface="inter-bold"/>
              </a:rPr>
              <a:t>Independent </a:t>
            </a:r>
            <a:r>
              <a:rPr lang="id-ID" sz="1050" b="1" i="0" dirty="0" err="1">
                <a:solidFill>
                  <a:srgbClr val="000000"/>
                </a:solidFill>
                <a:effectLst/>
                <a:latin typeface="inter-bold"/>
              </a:rPr>
              <a:t>Component</a:t>
            </a:r>
            <a:r>
              <a:rPr lang="id-ID" sz="1050" b="1" i="0" dirty="0">
                <a:solidFill>
                  <a:srgbClr val="000000"/>
                </a:solidFill>
                <a:effectLst/>
                <a:latin typeface="inter-bold"/>
              </a:rPr>
              <a:t> </a:t>
            </a:r>
            <a:r>
              <a:rPr lang="id-ID" sz="1050" b="1" i="0" dirty="0" err="1">
                <a:solidFill>
                  <a:srgbClr val="000000"/>
                </a:solidFill>
                <a:effectLst/>
                <a:latin typeface="inter-bold"/>
              </a:rPr>
              <a:t>Analysis</a:t>
            </a:r>
            <a:endParaRPr lang="id-ID" sz="1050" b="0" i="0" dirty="0">
              <a:solidFill>
                <a:srgbClr val="000000"/>
              </a:solidFill>
              <a:effectLst/>
              <a:latin typeface="inter-regular"/>
            </a:endParaRPr>
          </a:p>
          <a:p>
            <a:pPr algn="just">
              <a:buFont typeface="Arial" panose="020B0604020202020204" pitchFamily="34" charset="0"/>
              <a:buChar char="•"/>
            </a:pPr>
            <a:r>
              <a:rPr lang="id-ID" sz="1050" b="1" i="0" dirty="0">
                <a:solidFill>
                  <a:srgbClr val="000000"/>
                </a:solidFill>
                <a:effectLst/>
                <a:latin typeface="inter-bold"/>
              </a:rPr>
              <a:t>Apriori </a:t>
            </a:r>
            <a:r>
              <a:rPr lang="id-ID" sz="1050" b="1" i="0" dirty="0" err="1">
                <a:solidFill>
                  <a:srgbClr val="000000"/>
                </a:solidFill>
                <a:effectLst/>
                <a:latin typeface="inter-bold"/>
              </a:rPr>
              <a:t>algorithm</a:t>
            </a:r>
            <a:endParaRPr lang="en-US" sz="1050" b="1" i="0" dirty="0">
              <a:solidFill>
                <a:srgbClr val="000000"/>
              </a:solidFill>
              <a:effectLst/>
              <a:latin typeface="inter-bold"/>
            </a:endParaRPr>
          </a:p>
          <a:p>
            <a:pPr algn="just">
              <a:buFont typeface="Arial" panose="020B0604020202020204" pitchFamily="34" charset="0"/>
              <a:buChar char="•"/>
            </a:pPr>
            <a:r>
              <a:rPr lang="en-US" sz="1050" b="1" dirty="0">
                <a:latin typeface="inter-bold"/>
              </a:rPr>
              <a:t>FP-growth </a:t>
            </a:r>
          </a:p>
          <a:p>
            <a:pPr algn="just">
              <a:buFont typeface="Arial" panose="020B0604020202020204" pitchFamily="34" charset="0"/>
              <a:buChar char="•"/>
            </a:pPr>
            <a:r>
              <a:rPr lang="en-US" sz="1050" b="1" dirty="0">
                <a:latin typeface="inter-bold"/>
              </a:rPr>
              <a:t>Latent Dirichlet Allocation</a:t>
            </a:r>
          </a:p>
        </p:txBody>
      </p:sp>
      <p:sp>
        <p:nvSpPr>
          <p:cNvPr id="11" name="Oval 10">
            <a:extLst>
              <a:ext uri="{FF2B5EF4-FFF2-40B4-BE49-F238E27FC236}">
                <a16:creationId xmlns:a16="http://schemas.microsoft.com/office/drawing/2014/main" id="{F0F97D9B-F2C8-88FB-D0FB-AE7DD4C0AA0E}"/>
              </a:ext>
            </a:extLst>
          </p:cNvPr>
          <p:cNvSpPr/>
          <p:nvPr/>
        </p:nvSpPr>
        <p:spPr>
          <a:xfrm>
            <a:off x="5201587" y="2150114"/>
            <a:ext cx="1528996" cy="674557"/>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dirty="0" err="1"/>
              <a:t>Dimentionality</a:t>
            </a:r>
            <a:r>
              <a:rPr lang="en-US" sz="1100" dirty="0"/>
              <a:t> Reduction</a:t>
            </a:r>
            <a:endParaRPr lang="id-ID" sz="1100" dirty="0"/>
          </a:p>
        </p:txBody>
      </p:sp>
      <p:sp>
        <p:nvSpPr>
          <p:cNvPr id="12" name="TextBox 11">
            <a:extLst>
              <a:ext uri="{FF2B5EF4-FFF2-40B4-BE49-F238E27FC236}">
                <a16:creationId xmlns:a16="http://schemas.microsoft.com/office/drawing/2014/main" id="{75B0E913-59C8-5DCB-0924-C210713863AB}"/>
              </a:ext>
            </a:extLst>
          </p:cNvPr>
          <p:cNvSpPr txBox="1"/>
          <p:nvPr/>
        </p:nvSpPr>
        <p:spPr>
          <a:xfrm>
            <a:off x="6500733" y="2718045"/>
            <a:ext cx="2894353" cy="1223412"/>
          </a:xfrm>
          <a:prstGeom prst="rect">
            <a:avLst/>
          </a:prstGeom>
          <a:noFill/>
        </p:spPr>
        <p:txBody>
          <a:bodyPr wrap="square">
            <a:spAutoFit/>
          </a:bodyPr>
          <a:lstStyle/>
          <a:p>
            <a:pPr algn="just">
              <a:buFont typeface="Arial" panose="020B0604020202020204" pitchFamily="34" charset="0"/>
              <a:buChar char="•"/>
            </a:pPr>
            <a:r>
              <a:rPr lang="id-ID" sz="1050" b="1" i="0" dirty="0" err="1">
                <a:solidFill>
                  <a:srgbClr val="000000"/>
                </a:solidFill>
                <a:effectLst/>
                <a:latin typeface="inter-bold"/>
              </a:rPr>
              <a:t>Principle</a:t>
            </a:r>
            <a:r>
              <a:rPr lang="id-ID" sz="1050" b="1" i="0" dirty="0">
                <a:solidFill>
                  <a:srgbClr val="000000"/>
                </a:solidFill>
                <a:effectLst/>
                <a:latin typeface="inter-bold"/>
              </a:rPr>
              <a:t> </a:t>
            </a:r>
            <a:r>
              <a:rPr lang="id-ID" sz="1050" b="1" i="0" dirty="0" err="1">
                <a:solidFill>
                  <a:srgbClr val="000000"/>
                </a:solidFill>
                <a:effectLst/>
                <a:latin typeface="inter-bold"/>
              </a:rPr>
              <a:t>Component</a:t>
            </a:r>
            <a:r>
              <a:rPr lang="id-ID" sz="1050" b="1" i="0" dirty="0">
                <a:solidFill>
                  <a:srgbClr val="000000"/>
                </a:solidFill>
                <a:effectLst/>
                <a:latin typeface="inter-bold"/>
              </a:rPr>
              <a:t> </a:t>
            </a:r>
            <a:r>
              <a:rPr lang="id-ID" sz="1050" b="1" i="0" dirty="0" err="1">
                <a:solidFill>
                  <a:srgbClr val="000000"/>
                </a:solidFill>
                <a:effectLst/>
                <a:latin typeface="inter-bold"/>
              </a:rPr>
              <a:t>Analysis</a:t>
            </a:r>
            <a:endParaRPr lang="id-ID" sz="1050" b="0" i="0" dirty="0">
              <a:solidFill>
                <a:srgbClr val="000000"/>
              </a:solidFill>
              <a:effectLst/>
              <a:latin typeface="inter-regular"/>
            </a:endParaRPr>
          </a:p>
          <a:p>
            <a:pPr algn="just">
              <a:buFont typeface="Arial" panose="020B0604020202020204" pitchFamily="34" charset="0"/>
              <a:buChar char="•"/>
            </a:pPr>
            <a:r>
              <a:rPr lang="id-ID" sz="1050" b="1" i="0" dirty="0" err="1">
                <a:solidFill>
                  <a:srgbClr val="000000"/>
                </a:solidFill>
                <a:effectLst/>
                <a:latin typeface="inter-bold"/>
              </a:rPr>
              <a:t>Singular</a:t>
            </a:r>
            <a:r>
              <a:rPr lang="id-ID" sz="1050" b="1" i="0" dirty="0">
                <a:solidFill>
                  <a:srgbClr val="000000"/>
                </a:solidFill>
                <a:effectLst/>
                <a:latin typeface="inter-bold"/>
              </a:rPr>
              <a:t> </a:t>
            </a:r>
            <a:r>
              <a:rPr lang="id-ID" sz="1050" b="1" i="0" dirty="0" err="1">
                <a:solidFill>
                  <a:srgbClr val="000000"/>
                </a:solidFill>
                <a:effectLst/>
                <a:latin typeface="inter-bold"/>
              </a:rPr>
              <a:t>value</a:t>
            </a:r>
            <a:r>
              <a:rPr lang="id-ID" sz="1050" b="1" i="0" dirty="0">
                <a:solidFill>
                  <a:srgbClr val="000000"/>
                </a:solidFill>
                <a:effectLst/>
                <a:latin typeface="inter-bold"/>
              </a:rPr>
              <a:t> </a:t>
            </a:r>
            <a:r>
              <a:rPr lang="id-ID" sz="1050" b="1" i="0" dirty="0" err="1">
                <a:solidFill>
                  <a:srgbClr val="000000"/>
                </a:solidFill>
                <a:effectLst/>
                <a:latin typeface="inter-bold"/>
              </a:rPr>
              <a:t>decomposition</a:t>
            </a:r>
            <a:endParaRPr lang="en-US" sz="1050" b="1" i="0" dirty="0">
              <a:solidFill>
                <a:srgbClr val="000000"/>
              </a:solidFill>
              <a:effectLst/>
              <a:latin typeface="inter-bold"/>
            </a:endParaRPr>
          </a:p>
          <a:p>
            <a:pPr algn="just">
              <a:buFont typeface="Arial" panose="020B0604020202020204" pitchFamily="34" charset="0"/>
              <a:buChar char="•"/>
            </a:pPr>
            <a:r>
              <a:rPr lang="id-ID" sz="1050" b="1" i="0" dirty="0" err="1">
                <a:solidFill>
                  <a:srgbClr val="000000"/>
                </a:solidFill>
                <a:effectLst/>
                <a:latin typeface="inter-regular"/>
              </a:rPr>
              <a:t>Exploratory</a:t>
            </a:r>
            <a:r>
              <a:rPr lang="id-ID" sz="1050" b="1" i="0" dirty="0">
                <a:solidFill>
                  <a:srgbClr val="000000"/>
                </a:solidFill>
                <a:effectLst/>
                <a:latin typeface="inter-regular"/>
              </a:rPr>
              <a:t> Data </a:t>
            </a:r>
            <a:r>
              <a:rPr lang="id-ID" sz="1050" b="1" i="0" dirty="0" err="1">
                <a:solidFill>
                  <a:srgbClr val="000000"/>
                </a:solidFill>
                <a:effectLst/>
                <a:latin typeface="inter-regular"/>
              </a:rPr>
              <a:t>Analysis</a:t>
            </a:r>
            <a:endParaRPr lang="en-US" sz="1050" b="1" i="0" dirty="0">
              <a:solidFill>
                <a:srgbClr val="000000"/>
              </a:solidFill>
              <a:effectLst/>
              <a:latin typeface="inter-regular"/>
            </a:endParaRPr>
          </a:p>
          <a:p>
            <a:pPr marL="60325" indent="-60325">
              <a:buFont typeface="Arial" panose="020B0604020202020204" pitchFamily="34" charset="0"/>
              <a:buChar char="•"/>
            </a:pPr>
            <a:r>
              <a:rPr lang="en-US" sz="1050" b="1" dirty="0">
                <a:latin typeface="inter-bold"/>
              </a:rPr>
              <a:t>Latent Semantic Analyst / Latent Semantic Indexing</a:t>
            </a:r>
          </a:p>
          <a:p>
            <a:pPr marL="60325" indent="-60325">
              <a:buFont typeface="Arial" panose="020B0604020202020204" pitchFamily="34" charset="0"/>
              <a:buChar char="•"/>
            </a:pPr>
            <a:r>
              <a:rPr lang="en-US" sz="1050" b="1" dirty="0">
                <a:latin typeface="inter-bold"/>
              </a:rPr>
              <a:t>Latent Dirichlet Allocation</a:t>
            </a:r>
          </a:p>
          <a:p>
            <a:pPr marL="60325" indent="-60325">
              <a:buFont typeface="Arial" panose="020B0604020202020204" pitchFamily="34" charset="0"/>
              <a:buChar char="•"/>
            </a:pPr>
            <a:r>
              <a:rPr lang="id-ID" sz="1050" b="1" dirty="0" err="1">
                <a:latin typeface="inter-bold"/>
              </a:rPr>
              <a:t>Autoencoders</a:t>
            </a:r>
            <a:endParaRPr lang="id-ID" sz="1050" b="1" dirty="0">
              <a:latin typeface="inter-bold"/>
            </a:endParaRPr>
          </a:p>
        </p:txBody>
      </p:sp>
      <p:sp>
        <p:nvSpPr>
          <p:cNvPr id="14" name="Rectangle 13">
            <a:extLst>
              <a:ext uri="{FF2B5EF4-FFF2-40B4-BE49-F238E27FC236}">
                <a16:creationId xmlns:a16="http://schemas.microsoft.com/office/drawing/2014/main" id="{E85F607C-CB95-411B-5D7D-0D12723C9104}"/>
              </a:ext>
            </a:extLst>
          </p:cNvPr>
          <p:cNvSpPr/>
          <p:nvPr/>
        </p:nvSpPr>
        <p:spPr>
          <a:xfrm>
            <a:off x="3614503" y="1095272"/>
            <a:ext cx="1851285" cy="54714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Unsupervised Learning</a:t>
            </a:r>
            <a:endParaRPr lang="id-ID" dirty="0"/>
          </a:p>
        </p:txBody>
      </p:sp>
      <p:sp>
        <p:nvSpPr>
          <p:cNvPr id="15" name="Oval 14">
            <a:extLst>
              <a:ext uri="{FF2B5EF4-FFF2-40B4-BE49-F238E27FC236}">
                <a16:creationId xmlns:a16="http://schemas.microsoft.com/office/drawing/2014/main" id="{328A9910-6B7A-3071-115E-9DC33F374215}"/>
              </a:ext>
            </a:extLst>
          </p:cNvPr>
          <p:cNvSpPr/>
          <p:nvPr/>
        </p:nvSpPr>
        <p:spPr>
          <a:xfrm>
            <a:off x="3775648" y="2882219"/>
            <a:ext cx="1528996" cy="6745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Association</a:t>
            </a:r>
            <a:endParaRPr lang="id-ID" sz="1100" dirty="0"/>
          </a:p>
        </p:txBody>
      </p:sp>
      <p:sp>
        <p:nvSpPr>
          <p:cNvPr id="16" name="Oval 15">
            <a:extLst>
              <a:ext uri="{FF2B5EF4-FFF2-40B4-BE49-F238E27FC236}">
                <a16:creationId xmlns:a16="http://schemas.microsoft.com/office/drawing/2014/main" id="{97920B90-4C52-FF72-E2CF-B3CD29571FDA}"/>
              </a:ext>
            </a:extLst>
          </p:cNvPr>
          <p:cNvSpPr/>
          <p:nvPr/>
        </p:nvSpPr>
        <p:spPr>
          <a:xfrm>
            <a:off x="2151089" y="2112416"/>
            <a:ext cx="1528996" cy="6745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dirty="0"/>
              <a:t>Clustering</a:t>
            </a:r>
            <a:endParaRPr lang="id-ID" sz="1100" dirty="0"/>
          </a:p>
        </p:txBody>
      </p:sp>
      <p:cxnSp>
        <p:nvCxnSpPr>
          <p:cNvPr id="18" name="Straight Arrow Connector 17">
            <a:extLst>
              <a:ext uri="{FF2B5EF4-FFF2-40B4-BE49-F238E27FC236}">
                <a16:creationId xmlns:a16="http://schemas.microsoft.com/office/drawing/2014/main" id="{3D76EFE0-9355-91CE-0B84-F73AFFB46A4F}"/>
              </a:ext>
            </a:extLst>
          </p:cNvPr>
          <p:cNvCxnSpPr>
            <a:stCxn id="14" idx="2"/>
            <a:endCxn id="16" idx="0"/>
          </p:cNvCxnSpPr>
          <p:nvPr/>
        </p:nvCxnSpPr>
        <p:spPr>
          <a:xfrm flipH="1">
            <a:off x="2915587" y="1642413"/>
            <a:ext cx="1624559" cy="470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47B9C0C-BADD-1EBC-C18E-33893CC4A0B2}"/>
              </a:ext>
            </a:extLst>
          </p:cNvPr>
          <p:cNvCxnSpPr>
            <a:stCxn id="14" idx="2"/>
            <a:endCxn id="15" idx="0"/>
          </p:cNvCxnSpPr>
          <p:nvPr/>
        </p:nvCxnSpPr>
        <p:spPr>
          <a:xfrm>
            <a:off x="4540146" y="1642413"/>
            <a:ext cx="0" cy="1239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EF0A885-1059-BCE7-E74B-373C02330108}"/>
              </a:ext>
            </a:extLst>
          </p:cNvPr>
          <p:cNvCxnSpPr>
            <a:stCxn id="14" idx="2"/>
            <a:endCxn id="11" idx="0"/>
          </p:cNvCxnSpPr>
          <p:nvPr/>
        </p:nvCxnSpPr>
        <p:spPr>
          <a:xfrm>
            <a:off x="4540146" y="1642413"/>
            <a:ext cx="1425939" cy="507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0063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7A8A-AE3C-E32D-36B2-D9DBCDCDC111}"/>
              </a:ext>
            </a:extLst>
          </p:cNvPr>
          <p:cNvSpPr>
            <a:spLocks noGrp="1"/>
          </p:cNvSpPr>
          <p:nvPr>
            <p:ph type="title"/>
          </p:nvPr>
        </p:nvSpPr>
        <p:spPr/>
        <p:txBody>
          <a:bodyPr/>
          <a:lstStyle/>
          <a:p>
            <a:r>
              <a:rPr lang="en-US" dirty="0"/>
              <a:t>Cross-Industry Standard Process for Data Mining (CRISP-DM)</a:t>
            </a:r>
            <a:endParaRPr lang="id-ID" dirty="0"/>
          </a:p>
        </p:txBody>
      </p:sp>
      <p:pic>
        <p:nvPicPr>
          <p:cNvPr id="4" name="Picture 3">
            <a:extLst>
              <a:ext uri="{FF2B5EF4-FFF2-40B4-BE49-F238E27FC236}">
                <a16:creationId xmlns:a16="http://schemas.microsoft.com/office/drawing/2014/main" id="{D6E867A8-BE0B-B5C9-E502-5A9363474100}"/>
              </a:ext>
            </a:extLst>
          </p:cNvPr>
          <p:cNvPicPr>
            <a:picLocks noChangeAspect="1"/>
          </p:cNvPicPr>
          <p:nvPr/>
        </p:nvPicPr>
        <p:blipFill>
          <a:blip r:embed="rId2"/>
          <a:stretch>
            <a:fillRect/>
          </a:stretch>
        </p:blipFill>
        <p:spPr>
          <a:xfrm>
            <a:off x="2499553" y="1316324"/>
            <a:ext cx="3586454" cy="2969484"/>
          </a:xfrm>
          <a:prstGeom prst="rect">
            <a:avLst/>
          </a:prstGeom>
        </p:spPr>
      </p:pic>
      <p:sp>
        <p:nvSpPr>
          <p:cNvPr id="6" name="TextBox 5">
            <a:extLst>
              <a:ext uri="{FF2B5EF4-FFF2-40B4-BE49-F238E27FC236}">
                <a16:creationId xmlns:a16="http://schemas.microsoft.com/office/drawing/2014/main" id="{8B87ED4B-EC38-5509-D4B0-D2149E81F2A4}"/>
              </a:ext>
            </a:extLst>
          </p:cNvPr>
          <p:cNvSpPr txBox="1"/>
          <p:nvPr/>
        </p:nvSpPr>
        <p:spPr>
          <a:xfrm>
            <a:off x="2166079" y="4612107"/>
            <a:ext cx="4586990" cy="369332"/>
          </a:xfrm>
          <a:prstGeom prst="rect">
            <a:avLst/>
          </a:prstGeom>
          <a:noFill/>
        </p:spPr>
        <p:txBody>
          <a:bodyPr wrap="square">
            <a:spAutoFit/>
          </a:bodyPr>
          <a:lstStyle/>
          <a:p>
            <a:r>
              <a:rPr lang="id-ID" sz="900" dirty="0">
                <a:hlinkClick r:id="rId3"/>
              </a:rPr>
              <a:t>https://www.djkn.kemenkeu.go.id/artikel/baca/15134/CRISP-DM-Sebagai-Salah-Satu-Standard-untuk-Menghasilkan-Data-Driven-Decision-Making-yang-Berkualitas.html</a:t>
            </a:r>
            <a:r>
              <a:rPr lang="en-US" sz="900" dirty="0"/>
              <a:t> </a:t>
            </a:r>
            <a:endParaRPr lang="id-ID" sz="900" dirty="0"/>
          </a:p>
        </p:txBody>
      </p:sp>
    </p:spTree>
    <p:extLst>
      <p:ext uri="{BB962C8B-B14F-4D97-AF65-F5344CB8AC3E}">
        <p14:creationId xmlns:p14="http://schemas.microsoft.com/office/powerpoint/2010/main" val="3068849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grpSp>
        <p:nvGrpSpPr>
          <p:cNvPr id="12" name="Group 11">
            <a:extLst>
              <a:ext uri="{FF2B5EF4-FFF2-40B4-BE49-F238E27FC236}">
                <a16:creationId xmlns:a16="http://schemas.microsoft.com/office/drawing/2014/main" id="{F463B79C-F067-2CC5-3A40-7D4FC701FDEF}"/>
              </a:ext>
            </a:extLst>
          </p:cNvPr>
          <p:cNvGrpSpPr/>
          <p:nvPr/>
        </p:nvGrpSpPr>
        <p:grpSpPr>
          <a:xfrm>
            <a:off x="650240" y="2047985"/>
            <a:ext cx="7843520" cy="2430569"/>
            <a:chOff x="721360" y="2047985"/>
            <a:chExt cx="7843520" cy="2430569"/>
          </a:xfrm>
        </p:grpSpPr>
        <p:sp>
          <p:nvSpPr>
            <p:cNvPr id="7" name="Rectangle: Rounded Corners 6">
              <a:extLst>
                <a:ext uri="{FF2B5EF4-FFF2-40B4-BE49-F238E27FC236}">
                  <a16:creationId xmlns:a16="http://schemas.microsoft.com/office/drawing/2014/main" id="{CAB9031B-A1E8-803E-98A0-3B84983B5061}"/>
                </a:ext>
              </a:extLst>
            </p:cNvPr>
            <p:cNvSpPr/>
            <p:nvPr/>
          </p:nvSpPr>
          <p:spPr>
            <a:xfrm>
              <a:off x="3627120" y="2047985"/>
              <a:ext cx="4937760" cy="2430569"/>
            </a:xfrm>
            <a:prstGeom prst="round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d-ID" dirty="0"/>
            </a:p>
          </p:txBody>
        </p:sp>
        <p:sp>
          <p:nvSpPr>
            <p:cNvPr id="1547" name="Google Shape;1547;p43"/>
            <p:cNvSpPr/>
            <p:nvPr/>
          </p:nvSpPr>
          <p:spPr>
            <a:xfrm>
              <a:off x="907185" y="2171911"/>
              <a:ext cx="2073000" cy="2137800"/>
            </a:xfrm>
            <a:prstGeom prst="roundRect">
              <a:avLst>
                <a:gd name="adj" fmla="val 50000"/>
              </a:avLst>
            </a:prstGeom>
            <a:blipFill dpi="0" rotWithShape="1">
              <a:blip r:embed="rId3">
                <a:extLst>
                  <a:ext uri="{28A0092B-C50C-407E-A947-70E740481C1C}">
                    <a14:useLocalDpi xmlns:a14="http://schemas.microsoft.com/office/drawing/2010/main" val="0"/>
                  </a:ext>
                </a:extLst>
              </a:blip>
              <a:srcRect/>
              <a:stretch>
                <a:fillRect/>
              </a:stretch>
            </a:bli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6" name="Google Shape;1556;p43"/>
            <p:cNvSpPr/>
            <p:nvPr/>
          </p:nvSpPr>
          <p:spPr>
            <a:xfrm>
              <a:off x="721360" y="3449040"/>
              <a:ext cx="2444700" cy="4815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dirty="0">
                  <a:solidFill>
                    <a:schemeClr val="dk1"/>
                  </a:solidFill>
                  <a:latin typeface="Fira Sans Extra Condensed"/>
                  <a:ea typeface="Fira Sans Extra Condensed"/>
                  <a:cs typeface="Fira Sans Extra Condensed"/>
                  <a:sym typeface="Fira Sans Extra Condensed"/>
                </a:rPr>
                <a:t>Terima Kasih</a:t>
              </a:r>
              <a:endParaRPr sz="1900" b="1" dirty="0">
                <a:solidFill>
                  <a:schemeClr val="dk1"/>
                </a:solidFill>
                <a:latin typeface="Fira Sans Extra Condensed"/>
                <a:ea typeface="Fira Sans Extra Condensed"/>
                <a:cs typeface="Fira Sans Extra Condensed"/>
                <a:sym typeface="Fira Sans Extra Condensed"/>
              </a:endParaRPr>
            </a:p>
          </p:txBody>
        </p:sp>
        <p:sp>
          <p:nvSpPr>
            <p:cNvPr id="5" name="TextBox 4">
              <a:extLst>
                <a:ext uri="{FF2B5EF4-FFF2-40B4-BE49-F238E27FC236}">
                  <a16:creationId xmlns:a16="http://schemas.microsoft.com/office/drawing/2014/main" id="{55C15DBD-AFCB-3564-82D4-E42166A157AD}"/>
                </a:ext>
              </a:extLst>
            </p:cNvPr>
            <p:cNvSpPr txBox="1"/>
            <p:nvPr/>
          </p:nvSpPr>
          <p:spPr>
            <a:xfrm>
              <a:off x="3810000" y="2216830"/>
              <a:ext cx="4572000" cy="2092881"/>
            </a:xfrm>
            <a:prstGeom prst="rect">
              <a:avLst/>
            </a:prstGeom>
            <a:noFill/>
          </p:spPr>
          <p:txBody>
            <a:bodyPr wrap="square">
              <a:spAutoFit/>
            </a:bodyPr>
            <a:lstStyle/>
            <a:p>
              <a:pPr>
                <a:spcAft>
                  <a:spcPts val="1200"/>
                </a:spcAft>
                <a:buNone/>
              </a:pPr>
              <a:r>
                <a:rPr lang="en-US" sz="1800" dirty="0"/>
                <a:t>Sajarwo Anggai</a:t>
              </a:r>
            </a:p>
            <a:p>
              <a:pPr>
                <a:spcAft>
                  <a:spcPts val="1200"/>
                </a:spcAft>
                <a:buNone/>
              </a:pPr>
              <a:r>
                <a:rPr lang="en-US" sz="1800" dirty="0" err="1"/>
                <a:t>Dosen</a:t>
              </a:r>
              <a:r>
                <a:rPr lang="en-US" sz="1800" dirty="0"/>
                <a:t> – Universitas </a:t>
              </a:r>
              <a:r>
                <a:rPr lang="en-US" sz="1800" dirty="0" err="1"/>
                <a:t>Pamulang</a:t>
              </a:r>
              <a:endParaRPr lang="en-US" sz="1800" dirty="0"/>
            </a:p>
            <a:p>
              <a:pPr>
                <a:spcAft>
                  <a:spcPts val="1200"/>
                </a:spcAft>
                <a:buNone/>
              </a:pPr>
              <a:r>
                <a:rPr lang="en-US" sz="1800" dirty="0"/>
                <a:t>NIDN	: 0421108703</a:t>
              </a:r>
            </a:p>
            <a:p>
              <a:pPr>
                <a:spcAft>
                  <a:spcPts val="1200"/>
                </a:spcAft>
                <a:buNone/>
              </a:pPr>
              <a:r>
                <a:rPr lang="en-US" sz="1800" dirty="0"/>
                <a:t>Email	: </a:t>
              </a:r>
              <a:r>
                <a:rPr lang="en-US" sz="1800" dirty="0">
                  <a:hlinkClick r:id="rId4"/>
                </a:rPr>
                <a:t>dosen02832@unpam.ac.id</a:t>
              </a:r>
              <a:r>
                <a:rPr lang="en-US" sz="1800" dirty="0"/>
                <a:t> </a:t>
              </a:r>
            </a:p>
            <a:p>
              <a:pPr>
                <a:spcAft>
                  <a:spcPts val="1200"/>
                </a:spcAft>
                <a:buNone/>
              </a:pPr>
              <a:r>
                <a:rPr lang="en-US" sz="1800" dirty="0"/>
                <a:t>WA 	: 082343006557</a:t>
              </a:r>
            </a:p>
          </p:txBody>
        </p:sp>
      </p:grpSp>
      <p:grpSp>
        <p:nvGrpSpPr>
          <p:cNvPr id="11" name="Group 10">
            <a:extLst>
              <a:ext uri="{FF2B5EF4-FFF2-40B4-BE49-F238E27FC236}">
                <a16:creationId xmlns:a16="http://schemas.microsoft.com/office/drawing/2014/main" id="{61386F67-6294-2700-4680-D50A512183D4}"/>
              </a:ext>
            </a:extLst>
          </p:cNvPr>
          <p:cNvGrpSpPr/>
          <p:nvPr/>
        </p:nvGrpSpPr>
        <p:grpSpPr>
          <a:xfrm>
            <a:off x="2565014" y="159613"/>
            <a:ext cx="4388850" cy="959979"/>
            <a:chOff x="2881580" y="22161"/>
            <a:chExt cx="4388850" cy="959979"/>
          </a:xfrm>
        </p:grpSpPr>
        <p:pic>
          <p:nvPicPr>
            <p:cNvPr id="6" name="Picture 2">
              <a:extLst>
                <a:ext uri="{FF2B5EF4-FFF2-40B4-BE49-F238E27FC236}">
                  <a16:creationId xmlns:a16="http://schemas.microsoft.com/office/drawing/2014/main" id="{C116E972-333B-8113-369A-F8C3928330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1580" y="22161"/>
              <a:ext cx="959979" cy="95997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434DD5F-69C5-6167-55C6-396C2166F471}"/>
                </a:ext>
              </a:extLst>
            </p:cNvPr>
            <p:cNvSpPr txBox="1"/>
            <p:nvPr/>
          </p:nvSpPr>
          <p:spPr>
            <a:xfrm>
              <a:off x="3969471" y="85590"/>
              <a:ext cx="3300959" cy="707886"/>
            </a:xfrm>
            <a:prstGeom prst="rect">
              <a:avLst/>
            </a:prstGeom>
            <a:noFill/>
          </p:spPr>
          <p:txBody>
            <a:bodyPr wrap="square" rtlCol="0">
              <a:spAutoFit/>
            </a:bodyPr>
            <a:lstStyle/>
            <a:p>
              <a:pPr algn="ctr"/>
              <a:r>
                <a:rPr lang="en-US" sz="2000" dirty="0"/>
                <a:t>Universitas </a:t>
              </a:r>
              <a:r>
                <a:rPr lang="en-US" sz="2000" dirty="0" err="1"/>
                <a:t>Pamulang</a:t>
              </a:r>
              <a:endParaRPr lang="en-US" sz="2000" dirty="0"/>
            </a:p>
            <a:p>
              <a:pPr algn="ctr"/>
              <a:r>
                <a:rPr lang="en-US" sz="2000" dirty="0"/>
                <a:t>Magister Teknik </a:t>
              </a:r>
              <a:r>
                <a:rPr lang="en-US" sz="2000" dirty="0" err="1"/>
                <a:t>Informatika</a:t>
              </a:r>
              <a:endParaRPr lang="id-ID" sz="2000" dirty="0"/>
            </a:p>
          </p:txBody>
        </p:sp>
        <p:cxnSp>
          <p:nvCxnSpPr>
            <p:cNvPr id="10" name="Straight Connector 9">
              <a:extLst>
                <a:ext uri="{FF2B5EF4-FFF2-40B4-BE49-F238E27FC236}">
                  <a16:creationId xmlns:a16="http://schemas.microsoft.com/office/drawing/2014/main" id="{6314F065-1DE2-5FFE-C766-8C00789A22D3}"/>
                </a:ext>
              </a:extLst>
            </p:cNvPr>
            <p:cNvCxnSpPr>
              <a:cxnSpLocks/>
            </p:cNvCxnSpPr>
            <p:nvPr/>
          </p:nvCxnSpPr>
          <p:spPr>
            <a:xfrm>
              <a:off x="3969472" y="844276"/>
              <a:ext cx="3300958" cy="0"/>
            </a:xfrm>
            <a:prstGeom prst="line">
              <a:avLst/>
            </a:prstGeom>
            <a:ln w="38100"/>
          </p:spPr>
          <p:style>
            <a:lnRef idx="1">
              <a:schemeClr val="accent6"/>
            </a:lnRef>
            <a:fillRef idx="0">
              <a:schemeClr val="accent6"/>
            </a:fillRef>
            <a:effectRef idx="0">
              <a:schemeClr val="accent6"/>
            </a:effectRef>
            <a:fontRef idx="minor">
              <a:schemeClr val="tx1"/>
            </a:fontRef>
          </p:style>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latin typeface="Calibri" panose="020F0502020204030204" pitchFamily="34" charset="0"/>
                <a:ea typeface="Calibri" panose="020F0502020204030204" pitchFamily="34" charset="0"/>
                <a:cs typeface="Calibri" panose="020F0502020204030204" pitchFamily="34" charset="0"/>
              </a:rPr>
              <a:t>Apa itu Data Mining?</a:t>
            </a:r>
            <a:endParaRPr lang="en-US" dirty="0">
              <a:solidFill>
                <a:schemeClr val="dk1"/>
              </a:solidFill>
            </a:endParaRPr>
          </a:p>
        </p:txBody>
      </p:sp>
      <p:sp>
        <p:nvSpPr>
          <p:cNvPr id="4" name="TextBox 3">
            <a:extLst>
              <a:ext uri="{FF2B5EF4-FFF2-40B4-BE49-F238E27FC236}">
                <a16:creationId xmlns:a16="http://schemas.microsoft.com/office/drawing/2014/main" id="{6CFF36B9-8874-E54F-806C-D330175BF838}"/>
              </a:ext>
            </a:extLst>
          </p:cNvPr>
          <p:cNvSpPr txBox="1"/>
          <p:nvPr/>
        </p:nvSpPr>
        <p:spPr>
          <a:xfrm>
            <a:off x="553064" y="1003219"/>
            <a:ext cx="8037871" cy="3785652"/>
          </a:xfrm>
          <a:prstGeom prst="rect">
            <a:avLst/>
          </a:prstGeom>
          <a:noFill/>
        </p:spPr>
        <p:txBody>
          <a:bodyPr wrap="square">
            <a:spAutoFit/>
          </a:bodyPr>
          <a:lstStyle/>
          <a:p>
            <a:pPr marL="285750" indent="-285750">
              <a:buFont typeface="Arial" panose="020B0604020202020204" pitchFamily="34" charset="0"/>
              <a:buChar char="•"/>
            </a:pPr>
            <a:r>
              <a:rPr lang="id-ID" sz="1600" dirty="0"/>
              <a:t>Disiplin ilmu yang mempelajari </a:t>
            </a:r>
            <a:r>
              <a:rPr lang="id-ID" sz="1600" dirty="0">
                <a:solidFill>
                  <a:schemeClr val="accent2"/>
                </a:solidFill>
              </a:rPr>
              <a:t>metode</a:t>
            </a:r>
            <a:r>
              <a:rPr lang="id-ID" sz="1600" dirty="0"/>
              <a:t> untuk </a:t>
            </a:r>
            <a:r>
              <a:rPr lang="id-ID" sz="1600" dirty="0">
                <a:solidFill>
                  <a:schemeClr val="accent2"/>
                </a:solidFill>
              </a:rPr>
              <a:t>mengekstrak pengetahuan </a:t>
            </a:r>
            <a:r>
              <a:rPr lang="id-ID" sz="1600" dirty="0"/>
              <a:t>atau </a:t>
            </a:r>
            <a:r>
              <a:rPr lang="id-ID" sz="1600" dirty="0">
                <a:solidFill>
                  <a:schemeClr val="accent2"/>
                </a:solidFill>
              </a:rPr>
              <a:t>menemukan pola </a:t>
            </a:r>
            <a:r>
              <a:rPr lang="id-ID" sz="1600" dirty="0"/>
              <a:t>dari suatu data yang besar </a:t>
            </a:r>
            <a:endParaRPr lang="en-US" sz="1600" dirty="0"/>
          </a:p>
          <a:p>
            <a:endParaRPr lang="en-US" sz="1600" dirty="0"/>
          </a:p>
          <a:p>
            <a:pPr marL="285750" indent="-285750">
              <a:buFont typeface="Arial" panose="020B0604020202020204" pitchFamily="34" charset="0"/>
              <a:buChar char="•"/>
            </a:pPr>
            <a:r>
              <a:rPr lang="id-ID" sz="1600" dirty="0"/>
              <a:t>Ekstraksi dari data ke pengetahuan: </a:t>
            </a:r>
            <a:endParaRPr lang="en-US" sz="1600" dirty="0"/>
          </a:p>
          <a:p>
            <a:pPr marL="569913" indent="-285750">
              <a:buAutoNum type="arabicPeriod"/>
            </a:pPr>
            <a:r>
              <a:rPr lang="id-ID" sz="1600" dirty="0"/>
              <a:t>Data: fakta yang terekam dan tidak membawa arti </a:t>
            </a:r>
            <a:endParaRPr lang="en-US" sz="1600" dirty="0"/>
          </a:p>
          <a:p>
            <a:pPr marL="569913" indent="-285750">
              <a:buAutoNum type="arabicPeriod"/>
            </a:pPr>
            <a:r>
              <a:rPr lang="id-ID" sz="1600" dirty="0"/>
              <a:t>Informasi: Rekap, rangkuman, penjelasan dan statistik dari data </a:t>
            </a:r>
            <a:endParaRPr lang="en-US" sz="1600" dirty="0"/>
          </a:p>
          <a:p>
            <a:pPr marL="569913" indent="-285750">
              <a:buAutoNum type="arabicPeriod"/>
            </a:pPr>
            <a:r>
              <a:rPr lang="id-ID" sz="1600" dirty="0"/>
              <a:t>Pengetahuan: pola, rumus, aturan atau model yang muncul dari data </a:t>
            </a:r>
            <a:endParaRPr lang="en-US" sz="1600" dirty="0"/>
          </a:p>
          <a:p>
            <a:endParaRPr lang="en-US" sz="1600" dirty="0"/>
          </a:p>
          <a:p>
            <a:pPr marL="285750" indent="-285750">
              <a:buFont typeface="Arial" panose="020B0604020202020204" pitchFamily="34" charset="0"/>
              <a:buChar char="•"/>
            </a:pPr>
            <a:r>
              <a:rPr lang="id-ID" sz="1600" dirty="0"/>
              <a:t>Nama lain data </a:t>
            </a:r>
            <a:r>
              <a:rPr lang="id-ID" sz="1600" dirty="0" err="1"/>
              <a:t>mining</a:t>
            </a:r>
            <a:r>
              <a:rPr lang="id-ID" sz="1600" dirty="0"/>
              <a:t>: </a:t>
            </a:r>
            <a:endParaRPr lang="en-US" sz="1600" dirty="0"/>
          </a:p>
          <a:p>
            <a:pPr marL="569913" indent="-285750">
              <a:buFont typeface="Wingdings" panose="05000000000000000000" pitchFamily="2" charset="2"/>
              <a:buChar char="Ø"/>
            </a:pPr>
            <a:r>
              <a:rPr lang="id-ID" sz="1600" dirty="0" err="1"/>
              <a:t>Knowledge</a:t>
            </a:r>
            <a:r>
              <a:rPr lang="id-ID" sz="1600" dirty="0"/>
              <a:t> </a:t>
            </a:r>
            <a:r>
              <a:rPr lang="id-ID" sz="1600" dirty="0" err="1"/>
              <a:t>Discovery</a:t>
            </a:r>
            <a:r>
              <a:rPr lang="id-ID" sz="1600" dirty="0"/>
              <a:t> in </a:t>
            </a:r>
            <a:r>
              <a:rPr lang="id-ID" sz="1600" dirty="0" err="1"/>
              <a:t>Database</a:t>
            </a:r>
            <a:r>
              <a:rPr lang="id-ID" sz="1600" dirty="0"/>
              <a:t> (KDD) </a:t>
            </a:r>
            <a:endParaRPr lang="en-US" sz="1600" dirty="0"/>
          </a:p>
          <a:p>
            <a:pPr marL="569913" indent="-285750">
              <a:buFont typeface="Wingdings" panose="05000000000000000000" pitchFamily="2" charset="2"/>
              <a:buChar char="Ø"/>
            </a:pPr>
            <a:r>
              <a:rPr lang="id-ID" sz="1600" dirty="0"/>
              <a:t>Big </a:t>
            </a:r>
            <a:r>
              <a:rPr lang="en-US" sz="1600" dirty="0"/>
              <a:t>D</a:t>
            </a:r>
            <a:r>
              <a:rPr lang="id-ID" sz="1600" dirty="0" err="1"/>
              <a:t>ata</a:t>
            </a:r>
            <a:r>
              <a:rPr lang="id-ID" sz="1600" dirty="0"/>
              <a:t> </a:t>
            </a:r>
            <a:endParaRPr lang="en-US" sz="1600" dirty="0"/>
          </a:p>
          <a:p>
            <a:pPr marL="569913" indent="-285750">
              <a:buFont typeface="Wingdings" panose="05000000000000000000" pitchFamily="2" charset="2"/>
              <a:buChar char="Ø"/>
            </a:pPr>
            <a:r>
              <a:rPr lang="id-ID" sz="1600" dirty="0"/>
              <a:t>Business </a:t>
            </a:r>
            <a:r>
              <a:rPr lang="id-ID" sz="1600" dirty="0" err="1"/>
              <a:t>intelligence</a:t>
            </a:r>
            <a:r>
              <a:rPr lang="id-ID" sz="1600" dirty="0"/>
              <a:t> </a:t>
            </a:r>
            <a:endParaRPr lang="en-US" sz="1600" dirty="0"/>
          </a:p>
          <a:p>
            <a:pPr marL="569913" indent="-285750">
              <a:buFont typeface="Wingdings" panose="05000000000000000000" pitchFamily="2" charset="2"/>
              <a:buChar char="Ø"/>
            </a:pPr>
            <a:r>
              <a:rPr lang="id-ID" sz="1600" dirty="0" err="1"/>
              <a:t>Knowledge</a:t>
            </a:r>
            <a:r>
              <a:rPr lang="id-ID" sz="1600" dirty="0"/>
              <a:t> </a:t>
            </a:r>
            <a:r>
              <a:rPr lang="id-ID" sz="1600" dirty="0" err="1"/>
              <a:t>extraction</a:t>
            </a:r>
            <a:r>
              <a:rPr lang="id-ID" sz="1600" dirty="0"/>
              <a:t> </a:t>
            </a:r>
            <a:endParaRPr lang="en-US" sz="1600" dirty="0"/>
          </a:p>
          <a:p>
            <a:pPr marL="569913" indent="-285750">
              <a:buFont typeface="Wingdings" panose="05000000000000000000" pitchFamily="2" charset="2"/>
              <a:buChar char="Ø"/>
            </a:pPr>
            <a:r>
              <a:rPr lang="id-ID" sz="1600" dirty="0" err="1"/>
              <a:t>Pattern</a:t>
            </a:r>
            <a:r>
              <a:rPr lang="id-ID" sz="1600" dirty="0"/>
              <a:t> </a:t>
            </a:r>
            <a:r>
              <a:rPr lang="id-ID" sz="1600" dirty="0" err="1"/>
              <a:t>analysis</a:t>
            </a:r>
            <a:r>
              <a:rPr lang="id-ID" sz="1600" dirty="0"/>
              <a:t> </a:t>
            </a:r>
            <a:endParaRPr lang="en-US" sz="1600" dirty="0"/>
          </a:p>
          <a:p>
            <a:pPr marL="569913" indent="-285750">
              <a:buFont typeface="Wingdings" panose="05000000000000000000" pitchFamily="2" charset="2"/>
              <a:buChar char="Ø"/>
            </a:pPr>
            <a:r>
              <a:rPr lang="id-ID" sz="1600" dirty="0" err="1"/>
              <a:t>Information</a:t>
            </a:r>
            <a:r>
              <a:rPr lang="id-ID" sz="1600" dirty="0"/>
              <a:t> </a:t>
            </a:r>
            <a:r>
              <a:rPr lang="id-ID" sz="1600" dirty="0" err="1"/>
              <a:t>harvesting</a:t>
            </a:r>
            <a:endParaRPr lang="en-US" sz="12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519A848-8D36-88D1-C210-8CE8A8D4D739}"/>
              </a:ext>
            </a:extLst>
          </p:cNvPr>
          <p:cNvSpPr txBox="1"/>
          <p:nvPr/>
        </p:nvSpPr>
        <p:spPr>
          <a:xfrm>
            <a:off x="2705724" y="4788871"/>
            <a:ext cx="4323620" cy="276999"/>
          </a:xfrm>
          <a:prstGeom prst="rect">
            <a:avLst/>
          </a:prstGeom>
          <a:noFill/>
        </p:spPr>
        <p:txBody>
          <a:bodyPr wrap="none" rtlCol="0">
            <a:spAutoFit/>
          </a:bodyPr>
          <a:lstStyle/>
          <a:p>
            <a:r>
              <a:rPr lang="en-US" sz="1200" dirty="0"/>
              <a:t>Ref: </a:t>
            </a:r>
            <a:r>
              <a:rPr lang="en-US" sz="1200" dirty="0" err="1"/>
              <a:t>Romi</a:t>
            </a:r>
            <a:r>
              <a:rPr lang="en-US" sz="1200" dirty="0"/>
              <a:t> Satria </a:t>
            </a:r>
            <a:r>
              <a:rPr lang="en-US" sz="1200" dirty="0" err="1"/>
              <a:t>Wahono</a:t>
            </a:r>
            <a:r>
              <a:rPr lang="en-US" sz="1200" dirty="0"/>
              <a:t>, Data Mining – </a:t>
            </a:r>
            <a:r>
              <a:rPr lang="en-US" sz="1200" dirty="0" err="1"/>
              <a:t>IlmuKomputer.Com</a:t>
            </a:r>
            <a:endParaRPr lang="id-ID" sz="1200" dirty="0"/>
          </a:p>
        </p:txBody>
      </p:sp>
    </p:spTree>
    <p:extLst>
      <p:ext uri="{BB962C8B-B14F-4D97-AF65-F5344CB8AC3E}">
        <p14:creationId xmlns:p14="http://schemas.microsoft.com/office/powerpoint/2010/main" val="1097635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5"/>
          <p:cNvSpPr txBox="1">
            <a:spLocks noGrp="1"/>
          </p:cNvSpPr>
          <p:nvPr>
            <p:ph type="title"/>
          </p:nvPr>
        </p:nvSpPr>
        <p:spPr>
          <a:xfrm>
            <a:off x="458279" y="155295"/>
            <a:ext cx="8227350" cy="341996"/>
          </a:xfrm>
          <a:prstGeom prst="rect">
            <a:avLst/>
          </a:prstGeom>
        </p:spPr>
        <p:txBody>
          <a:bodyPr spcFirstLastPara="1" wrap="square" lIns="68569" tIns="34275" rIns="68569" bIns="34275" anchor="ctr" anchorCtr="0">
            <a:noAutofit/>
          </a:bodyPr>
          <a:lstStyle/>
          <a:p>
            <a:pPr algn="ctr"/>
            <a:r>
              <a:rPr lang="en-US" sz="3000" dirty="0">
                <a:latin typeface="Fira Sans Extra Condensed" panose="020B0503050000020004" pitchFamily="34" charset="0"/>
              </a:rPr>
              <a:t>Data-Information-Knowledge-Wisdom (DIKW)</a:t>
            </a:r>
            <a:endParaRPr sz="3000" dirty="0">
              <a:latin typeface="Fira Sans Extra Condensed" panose="020B0503050000020004" pitchFamily="34" charset="0"/>
            </a:endParaRPr>
          </a:p>
        </p:txBody>
      </p:sp>
      <p:pic>
        <p:nvPicPr>
          <p:cNvPr id="2" name="Picture 1">
            <a:extLst>
              <a:ext uri="{FF2B5EF4-FFF2-40B4-BE49-F238E27FC236}">
                <a16:creationId xmlns:a16="http://schemas.microsoft.com/office/drawing/2014/main" id="{FFFA9840-573F-47A9-A17C-7D37AAB391C7}"/>
              </a:ext>
            </a:extLst>
          </p:cNvPr>
          <p:cNvPicPr>
            <a:picLocks noChangeAspect="1"/>
          </p:cNvPicPr>
          <p:nvPr/>
        </p:nvPicPr>
        <p:blipFill>
          <a:blip r:embed="rId3"/>
          <a:stretch>
            <a:fillRect/>
          </a:stretch>
        </p:blipFill>
        <p:spPr>
          <a:xfrm>
            <a:off x="254122" y="791525"/>
            <a:ext cx="3855011" cy="2943230"/>
          </a:xfrm>
          <a:prstGeom prst="rect">
            <a:avLst/>
          </a:prstGeom>
        </p:spPr>
      </p:pic>
      <p:pic>
        <p:nvPicPr>
          <p:cNvPr id="3" name="Picture 2">
            <a:extLst>
              <a:ext uri="{FF2B5EF4-FFF2-40B4-BE49-F238E27FC236}">
                <a16:creationId xmlns:a16="http://schemas.microsoft.com/office/drawing/2014/main" id="{BB58241E-CD0F-492A-B3BA-21B84F13CBDA}"/>
              </a:ext>
            </a:extLst>
          </p:cNvPr>
          <p:cNvPicPr>
            <a:picLocks noChangeAspect="1"/>
          </p:cNvPicPr>
          <p:nvPr/>
        </p:nvPicPr>
        <p:blipFill>
          <a:blip r:embed="rId4"/>
          <a:stretch>
            <a:fillRect/>
          </a:stretch>
        </p:blipFill>
        <p:spPr>
          <a:xfrm>
            <a:off x="4955387" y="843534"/>
            <a:ext cx="3730242" cy="2891221"/>
          </a:xfrm>
          <a:prstGeom prst="rect">
            <a:avLst/>
          </a:prstGeom>
        </p:spPr>
      </p:pic>
      <p:sp>
        <p:nvSpPr>
          <p:cNvPr id="7" name="Rectangle 6">
            <a:extLst>
              <a:ext uri="{FF2B5EF4-FFF2-40B4-BE49-F238E27FC236}">
                <a16:creationId xmlns:a16="http://schemas.microsoft.com/office/drawing/2014/main" id="{84FBBB98-D255-43EC-BCFE-69D7B4D3F580}"/>
              </a:ext>
            </a:extLst>
          </p:cNvPr>
          <p:cNvSpPr/>
          <p:nvPr/>
        </p:nvSpPr>
        <p:spPr>
          <a:xfrm>
            <a:off x="4955387" y="3811875"/>
            <a:ext cx="3730242" cy="715581"/>
          </a:xfrm>
          <a:prstGeom prst="rect">
            <a:avLst/>
          </a:prstGeom>
        </p:spPr>
        <p:txBody>
          <a:bodyPr wrap="square">
            <a:spAutoFit/>
          </a:bodyPr>
          <a:lstStyle/>
          <a:p>
            <a:pPr algn="just"/>
            <a:r>
              <a:rPr lang="en-US" sz="1350" dirty="0"/>
              <a:t>PI 	: Performance Indicator</a:t>
            </a:r>
          </a:p>
          <a:p>
            <a:pPr algn="just"/>
            <a:r>
              <a:rPr lang="en-US" sz="1350" dirty="0"/>
              <a:t>KPI	: Key Performance Indicator</a:t>
            </a:r>
          </a:p>
          <a:p>
            <a:pPr algn="just"/>
            <a:r>
              <a:rPr lang="en-US" sz="1350" dirty="0"/>
              <a:t>CSF	: Critical Success Factor </a:t>
            </a:r>
          </a:p>
        </p:txBody>
      </p:sp>
      <p:sp>
        <p:nvSpPr>
          <p:cNvPr id="8" name="Rectangle 7">
            <a:extLst>
              <a:ext uri="{FF2B5EF4-FFF2-40B4-BE49-F238E27FC236}">
                <a16:creationId xmlns:a16="http://schemas.microsoft.com/office/drawing/2014/main" id="{1BFD883B-A14A-4F01-A8B9-1D0BF4454F24}"/>
              </a:ext>
            </a:extLst>
          </p:cNvPr>
          <p:cNvSpPr/>
          <p:nvPr/>
        </p:nvSpPr>
        <p:spPr>
          <a:xfrm>
            <a:off x="556595" y="4890102"/>
            <a:ext cx="8030718" cy="219291"/>
          </a:xfrm>
          <a:prstGeom prst="rect">
            <a:avLst/>
          </a:prstGeom>
        </p:spPr>
        <p:txBody>
          <a:bodyPr wrap="square">
            <a:spAutoFit/>
          </a:bodyPr>
          <a:lstStyle/>
          <a:p>
            <a:r>
              <a:rPr lang="en-US" sz="825" dirty="0">
                <a:latin typeface="tahoma" panose="020B0604030504040204" pitchFamily="34" charset="0"/>
              </a:rPr>
              <a:t>Thomas </a:t>
            </a:r>
            <a:r>
              <a:rPr lang="en-US" sz="825" dirty="0" err="1">
                <a:latin typeface="tahoma" panose="020B0604030504040204" pitchFamily="34" charset="0"/>
              </a:rPr>
              <a:t>Erl</a:t>
            </a:r>
            <a:r>
              <a:rPr lang="en-US" sz="825" dirty="0">
                <a:latin typeface="tahoma" panose="020B0604030504040204" pitchFamily="34" charset="0"/>
              </a:rPr>
              <a:t>, Wajid </a:t>
            </a:r>
            <a:r>
              <a:rPr lang="en-US" sz="825" dirty="0" err="1">
                <a:latin typeface="tahoma" panose="020B0604030504040204" pitchFamily="34" charset="0"/>
              </a:rPr>
              <a:t>Khattak</a:t>
            </a:r>
            <a:r>
              <a:rPr lang="en-US" sz="825" dirty="0">
                <a:latin typeface="tahoma" panose="020B0604030504040204" pitchFamily="34" charset="0"/>
              </a:rPr>
              <a:t>, and Paul Buhler. 2016. Big Data Fundamentals: Concepts, Drivers &amp; Techniques (1st ed.). Prentice Hall Press, Upper Saddle River, NJ, USA.</a:t>
            </a:r>
            <a:endParaRPr lang="en-US" sz="825" dirty="0"/>
          </a:p>
        </p:txBody>
      </p:sp>
    </p:spTree>
    <p:extLst>
      <p:ext uri="{BB962C8B-B14F-4D97-AF65-F5344CB8AC3E}">
        <p14:creationId xmlns:p14="http://schemas.microsoft.com/office/powerpoint/2010/main" val="3007098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5"/>
          <p:cNvSpPr txBox="1">
            <a:spLocks noGrp="1"/>
          </p:cNvSpPr>
          <p:nvPr>
            <p:ph type="title"/>
          </p:nvPr>
        </p:nvSpPr>
        <p:spPr>
          <a:xfrm>
            <a:off x="458279" y="155295"/>
            <a:ext cx="8227350" cy="341996"/>
          </a:xfrm>
          <a:prstGeom prst="rect">
            <a:avLst/>
          </a:prstGeom>
        </p:spPr>
        <p:txBody>
          <a:bodyPr spcFirstLastPara="1" wrap="square" lIns="68569" tIns="34275" rIns="68569" bIns="34275" anchor="ctr" anchorCtr="0">
            <a:noAutofit/>
          </a:bodyPr>
          <a:lstStyle/>
          <a:p>
            <a:pPr algn="ctr">
              <a:buClr>
                <a:srgbClr val="000000"/>
              </a:buClr>
              <a:buSzPts val="3000"/>
            </a:pPr>
            <a:r>
              <a:rPr lang="en-US" sz="3000" dirty="0">
                <a:solidFill>
                  <a:srgbClr val="000000"/>
                </a:solidFill>
                <a:latin typeface="Fira Sans Extra Condensed" panose="020B0503050000020004" pitchFamily="34" charset="0"/>
                <a:sym typeface="Fira Sans Extra Condensed"/>
              </a:rPr>
              <a:t>Feedback Loop</a:t>
            </a:r>
            <a:endParaRPr sz="3000" dirty="0">
              <a:solidFill>
                <a:srgbClr val="000000"/>
              </a:solidFill>
              <a:latin typeface="Fira Sans Extra Condensed" panose="020B0503050000020004" pitchFamily="34" charset="0"/>
              <a:sym typeface="Fira Sans Extra Condensed"/>
            </a:endParaRPr>
          </a:p>
        </p:txBody>
      </p:sp>
      <p:pic>
        <p:nvPicPr>
          <p:cNvPr id="2" name="Picture 1">
            <a:extLst>
              <a:ext uri="{FF2B5EF4-FFF2-40B4-BE49-F238E27FC236}">
                <a16:creationId xmlns:a16="http://schemas.microsoft.com/office/drawing/2014/main" id="{673D6E6D-EB61-433B-9D3F-82F8EBFA1F7E}"/>
              </a:ext>
            </a:extLst>
          </p:cNvPr>
          <p:cNvPicPr>
            <a:picLocks noChangeAspect="1"/>
          </p:cNvPicPr>
          <p:nvPr/>
        </p:nvPicPr>
        <p:blipFill>
          <a:blip r:embed="rId3"/>
          <a:stretch>
            <a:fillRect/>
          </a:stretch>
        </p:blipFill>
        <p:spPr>
          <a:xfrm>
            <a:off x="1659728" y="727448"/>
            <a:ext cx="5824544" cy="3688604"/>
          </a:xfrm>
          <a:prstGeom prst="rect">
            <a:avLst/>
          </a:prstGeom>
        </p:spPr>
      </p:pic>
      <p:sp>
        <p:nvSpPr>
          <p:cNvPr id="6" name="Rectangle 5">
            <a:extLst>
              <a:ext uri="{FF2B5EF4-FFF2-40B4-BE49-F238E27FC236}">
                <a16:creationId xmlns:a16="http://schemas.microsoft.com/office/drawing/2014/main" id="{93CBBA6B-72BD-4DC3-8E8C-6320F6893171}"/>
              </a:ext>
            </a:extLst>
          </p:cNvPr>
          <p:cNvSpPr/>
          <p:nvPr/>
        </p:nvSpPr>
        <p:spPr>
          <a:xfrm>
            <a:off x="556595" y="4890102"/>
            <a:ext cx="8030718" cy="219291"/>
          </a:xfrm>
          <a:prstGeom prst="rect">
            <a:avLst/>
          </a:prstGeom>
        </p:spPr>
        <p:txBody>
          <a:bodyPr wrap="square">
            <a:spAutoFit/>
          </a:bodyPr>
          <a:lstStyle/>
          <a:p>
            <a:r>
              <a:rPr lang="en-US" sz="825" dirty="0">
                <a:latin typeface="tahoma" panose="020B0604030504040204" pitchFamily="34" charset="0"/>
              </a:rPr>
              <a:t>Thomas </a:t>
            </a:r>
            <a:r>
              <a:rPr lang="en-US" sz="825" dirty="0" err="1">
                <a:latin typeface="tahoma" panose="020B0604030504040204" pitchFamily="34" charset="0"/>
              </a:rPr>
              <a:t>Erl</a:t>
            </a:r>
            <a:r>
              <a:rPr lang="en-US" sz="825" dirty="0">
                <a:latin typeface="tahoma" panose="020B0604030504040204" pitchFamily="34" charset="0"/>
              </a:rPr>
              <a:t>, Wajid </a:t>
            </a:r>
            <a:r>
              <a:rPr lang="en-US" sz="825" dirty="0" err="1">
                <a:latin typeface="tahoma" panose="020B0604030504040204" pitchFamily="34" charset="0"/>
              </a:rPr>
              <a:t>Khattak</a:t>
            </a:r>
            <a:r>
              <a:rPr lang="en-US" sz="825" dirty="0">
                <a:latin typeface="tahoma" panose="020B0604030504040204" pitchFamily="34" charset="0"/>
              </a:rPr>
              <a:t>, and Paul Buhler. 2016. Big Data Fundamentals: Concepts, Drivers &amp; Techniques (1st ed.). Prentice Hall Press, Upper Saddle River, NJ, USA.</a:t>
            </a:r>
            <a:endParaRPr lang="en-US" sz="825" dirty="0"/>
          </a:p>
        </p:txBody>
      </p:sp>
    </p:spTree>
    <p:extLst>
      <p:ext uri="{BB962C8B-B14F-4D97-AF65-F5344CB8AC3E}">
        <p14:creationId xmlns:p14="http://schemas.microsoft.com/office/powerpoint/2010/main" val="3142736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2B108-3E4F-F5C2-BF33-1FC8AB763470}"/>
              </a:ext>
            </a:extLst>
          </p:cNvPr>
          <p:cNvSpPr>
            <a:spLocks noGrp="1"/>
          </p:cNvSpPr>
          <p:nvPr>
            <p:ph type="title"/>
          </p:nvPr>
        </p:nvSpPr>
        <p:spPr/>
        <p:txBody>
          <a:bodyPr/>
          <a:lstStyle/>
          <a:p>
            <a:r>
              <a:rPr lang="en-US" dirty="0"/>
              <a:t>Digital Transformation</a:t>
            </a:r>
            <a:br>
              <a:rPr lang="en-US" dirty="0"/>
            </a:br>
            <a:endParaRPr lang="id-ID" dirty="0"/>
          </a:p>
        </p:txBody>
      </p:sp>
      <p:pic>
        <p:nvPicPr>
          <p:cNvPr id="36" name="Picture 35">
            <a:extLst>
              <a:ext uri="{FF2B5EF4-FFF2-40B4-BE49-F238E27FC236}">
                <a16:creationId xmlns:a16="http://schemas.microsoft.com/office/drawing/2014/main" id="{AD9AE457-F499-77DA-C88D-836E792CF6EC}"/>
              </a:ext>
            </a:extLst>
          </p:cNvPr>
          <p:cNvPicPr>
            <a:picLocks noChangeAspect="1"/>
          </p:cNvPicPr>
          <p:nvPr/>
        </p:nvPicPr>
        <p:blipFill>
          <a:blip r:embed="rId2"/>
          <a:stretch>
            <a:fillRect/>
          </a:stretch>
        </p:blipFill>
        <p:spPr>
          <a:xfrm>
            <a:off x="560667" y="778544"/>
            <a:ext cx="8022665" cy="4159216"/>
          </a:xfrm>
          <a:prstGeom prst="rect">
            <a:avLst/>
          </a:prstGeom>
        </p:spPr>
      </p:pic>
    </p:spTree>
    <p:extLst>
      <p:ext uri="{BB962C8B-B14F-4D97-AF65-F5344CB8AC3E}">
        <p14:creationId xmlns:p14="http://schemas.microsoft.com/office/powerpoint/2010/main" val="3707262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2C224-F6F8-32C7-CAB7-A7E8359E87E1}"/>
              </a:ext>
            </a:extLst>
          </p:cNvPr>
          <p:cNvSpPr>
            <a:spLocks noGrp="1"/>
          </p:cNvSpPr>
          <p:nvPr>
            <p:ph type="title"/>
          </p:nvPr>
        </p:nvSpPr>
        <p:spPr/>
        <p:txBody>
          <a:bodyPr/>
          <a:lstStyle/>
          <a:p>
            <a:r>
              <a:rPr lang="en-US" dirty="0"/>
              <a:t>Big Data</a:t>
            </a:r>
            <a:br>
              <a:rPr lang="en-US" dirty="0"/>
            </a:br>
            <a:endParaRPr lang="id-ID" dirty="0"/>
          </a:p>
        </p:txBody>
      </p:sp>
      <p:sp>
        <p:nvSpPr>
          <p:cNvPr id="3" name="TextBox 4">
            <a:extLst>
              <a:ext uri="{FF2B5EF4-FFF2-40B4-BE49-F238E27FC236}">
                <a16:creationId xmlns:a16="http://schemas.microsoft.com/office/drawing/2014/main" id="{DE3F4FF1-D933-4085-BFED-9619DACE6B84}"/>
              </a:ext>
            </a:extLst>
          </p:cNvPr>
          <p:cNvSpPr txBox="1"/>
          <p:nvPr/>
        </p:nvSpPr>
        <p:spPr>
          <a:xfrm>
            <a:off x="429571" y="986700"/>
            <a:ext cx="8284858" cy="31700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000" dirty="0"/>
              <a:t>According to Thomas et al. Big data addresses: processing structure, semi-structure or unstructured data and detecting/finding hidden information from large dataset in time-sensitive manner.</a:t>
            </a:r>
          </a:p>
          <a:p>
            <a:pPr algn="just"/>
            <a:endParaRPr lang="en-US" sz="2000" dirty="0"/>
          </a:p>
          <a:p>
            <a:r>
              <a:rPr lang="en-US" sz="2000" dirty="0"/>
              <a:t>The result of the big data processing are:</a:t>
            </a:r>
          </a:p>
          <a:p>
            <a:pPr marL="457200" indent="-457200">
              <a:buFont typeface="Arial" panose="020B0604020202020204" pitchFamily="34" charset="0"/>
              <a:buChar char="•"/>
            </a:pPr>
            <a:r>
              <a:rPr lang="en-US" sz="2000" dirty="0"/>
              <a:t>Accurate Predictions</a:t>
            </a:r>
          </a:p>
          <a:p>
            <a:pPr marL="457200" indent="-457200">
              <a:buFont typeface="Arial" panose="020B0604020202020204" pitchFamily="34" charset="0"/>
              <a:buChar char="•"/>
            </a:pPr>
            <a:r>
              <a:rPr lang="en-US" sz="2000" dirty="0"/>
              <a:t>Fault &amp; Fraud Detection</a:t>
            </a:r>
          </a:p>
          <a:p>
            <a:pPr marL="457200" indent="-457200">
              <a:buFont typeface="Arial" panose="020B0604020202020204" pitchFamily="34" charset="0"/>
              <a:buChar char="•"/>
            </a:pPr>
            <a:r>
              <a:rPr lang="en-US" sz="2000" dirty="0"/>
              <a:t>Improved Decision-making</a:t>
            </a:r>
          </a:p>
          <a:p>
            <a:pPr marL="457200" indent="-457200">
              <a:buFont typeface="Arial" panose="020B0604020202020204" pitchFamily="34" charset="0"/>
              <a:buChar char="•"/>
            </a:pPr>
            <a:r>
              <a:rPr lang="en-US" sz="2000" dirty="0"/>
              <a:t>Scientific Discovery</a:t>
            </a:r>
          </a:p>
          <a:p>
            <a:pPr marL="457200" indent="-457200">
              <a:buFont typeface="Arial" panose="020B0604020202020204" pitchFamily="34" charset="0"/>
              <a:buChar char="•"/>
            </a:pPr>
            <a:r>
              <a:rPr lang="en-US" sz="2000" dirty="0"/>
              <a:t>etc.</a:t>
            </a:r>
          </a:p>
        </p:txBody>
      </p:sp>
      <p:sp>
        <p:nvSpPr>
          <p:cNvPr id="4" name="Rectangle 3">
            <a:extLst>
              <a:ext uri="{FF2B5EF4-FFF2-40B4-BE49-F238E27FC236}">
                <a16:creationId xmlns:a16="http://schemas.microsoft.com/office/drawing/2014/main" id="{BD83ECBD-A7E1-46A9-891A-9D4D9DC46295}"/>
              </a:ext>
            </a:extLst>
          </p:cNvPr>
          <p:cNvSpPr/>
          <p:nvPr/>
        </p:nvSpPr>
        <p:spPr>
          <a:xfrm>
            <a:off x="599948" y="4706892"/>
            <a:ext cx="8086852" cy="415498"/>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dirty="0">
                <a:latin typeface="tahoma" panose="020B0604030504040204" pitchFamily="34" charset="0"/>
              </a:rPr>
              <a:t>Thomas </a:t>
            </a:r>
            <a:r>
              <a:rPr lang="en-US" sz="1000" dirty="0" err="1">
                <a:latin typeface="tahoma" panose="020B0604030504040204" pitchFamily="34" charset="0"/>
              </a:rPr>
              <a:t>Erl</a:t>
            </a:r>
            <a:r>
              <a:rPr lang="en-US" sz="1000" dirty="0">
                <a:latin typeface="tahoma" panose="020B0604030504040204" pitchFamily="34" charset="0"/>
              </a:rPr>
              <a:t>, Wajid </a:t>
            </a:r>
            <a:r>
              <a:rPr lang="en-US" sz="1000" dirty="0" err="1">
                <a:latin typeface="tahoma" panose="020B0604030504040204" pitchFamily="34" charset="0"/>
              </a:rPr>
              <a:t>Khattak</a:t>
            </a:r>
            <a:r>
              <a:rPr lang="en-US" sz="1000" dirty="0">
                <a:latin typeface="tahoma" panose="020B0604030504040204" pitchFamily="34" charset="0"/>
              </a:rPr>
              <a:t>, and Paul Buhler. 2016. Big Data Fundamentals: Concepts, Drivers &amp; Techniques (1st ed.). Prentice Hall Press, Upper Saddle River, NJ, USA.</a:t>
            </a:r>
            <a:endParaRPr lang="en-US" sz="1000" dirty="0"/>
          </a:p>
        </p:txBody>
      </p:sp>
    </p:spTree>
    <p:extLst>
      <p:ext uri="{BB962C8B-B14F-4D97-AF65-F5344CB8AC3E}">
        <p14:creationId xmlns:p14="http://schemas.microsoft.com/office/powerpoint/2010/main" val="2000449735"/>
      </p:ext>
    </p:extLst>
  </p:cSld>
  <p:clrMapOvr>
    <a:masterClrMapping/>
  </p:clrMapOvr>
</p:sld>
</file>

<file path=ppt/theme/theme1.xml><?xml version="1.0" encoding="utf-8"?>
<a:theme xmlns:a="http://schemas.openxmlformats.org/drawingml/2006/main"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7594</TotalTime>
  <Words>1198</Words>
  <Application>Microsoft Office PowerPoint</Application>
  <PresentationFormat>On-screen Show (16:9)</PresentationFormat>
  <Paragraphs>137</Paragraphs>
  <Slides>43</Slides>
  <Notes>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43</vt:i4>
      </vt:variant>
    </vt:vector>
  </HeadingPairs>
  <TitlesOfParts>
    <vt:vector size="57" baseType="lpstr">
      <vt:lpstr>Calibri</vt:lpstr>
      <vt:lpstr>Roboto</vt:lpstr>
      <vt:lpstr>tahoma</vt:lpstr>
      <vt:lpstr>Fira Sans Extra Condensed</vt:lpstr>
      <vt:lpstr>Fira Sans Extra Condensed SemiBold</vt:lpstr>
      <vt:lpstr>IBM Plex Sans</vt:lpstr>
      <vt:lpstr>Graphik Web</vt:lpstr>
      <vt:lpstr>Arial</vt:lpstr>
      <vt:lpstr>inter-bold</vt:lpstr>
      <vt:lpstr>NexusSans</vt:lpstr>
      <vt:lpstr>inter-regular</vt:lpstr>
      <vt:lpstr>Times New Roman</vt:lpstr>
      <vt:lpstr>Wingdings</vt:lpstr>
      <vt:lpstr>Big Data Infographics by Slidesgo</vt:lpstr>
      <vt:lpstr>Data Mining (Intro)</vt:lpstr>
      <vt:lpstr>Apa itu Data Mining? </vt:lpstr>
      <vt:lpstr>PowerPoint Presentation</vt:lpstr>
      <vt:lpstr>Apa itu Data Mining?</vt:lpstr>
      <vt:lpstr>Apa itu Data Mining?</vt:lpstr>
      <vt:lpstr>Data-Information-Knowledge-Wisdom (DIKW)</vt:lpstr>
      <vt:lpstr>Feedback Loop</vt:lpstr>
      <vt:lpstr>Digital Transformation </vt:lpstr>
      <vt:lpstr>Big Data </vt:lpstr>
      <vt:lpstr>The Fours V’s of Big Data </vt:lpstr>
      <vt:lpstr>PowerPoint Presentation</vt:lpstr>
      <vt:lpstr>Anda dimana?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Lanjutan</vt:lpstr>
      <vt:lpstr>Data scientist</vt:lpstr>
      <vt:lpstr>Data scientist</vt:lpstr>
      <vt:lpstr>PowerPoint Presentation</vt:lpstr>
      <vt:lpstr>Tools for doing data science</vt:lpstr>
      <vt:lpstr>Data Mining Tools</vt:lpstr>
      <vt:lpstr>PowerPoint Presentation</vt:lpstr>
      <vt:lpstr>PowerPoint Presentation</vt:lpstr>
      <vt:lpstr>PowerPoint Presentation</vt:lpstr>
      <vt:lpstr>Supervised Learning</vt:lpstr>
      <vt:lpstr>Supervised Learning</vt:lpstr>
      <vt:lpstr>Unsupervised Learning</vt:lpstr>
      <vt:lpstr>Supervised Learning</vt:lpstr>
      <vt:lpstr>Cross-Industry Standard Process for Data Mining (CRISP-DM)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Audit dan  Tata Kelola IT</dc:title>
  <cp:lastModifiedBy>Sajarwo Anggai</cp:lastModifiedBy>
  <cp:revision>92</cp:revision>
  <dcterms:modified xsi:type="dcterms:W3CDTF">2023-09-09T22:15:45Z</dcterms:modified>
</cp:coreProperties>
</file>